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8" r:id="rId6"/>
    <p:sldId id="272" r:id="rId7"/>
    <p:sldId id="303" r:id="rId8"/>
    <p:sldId id="304" r:id="rId9"/>
    <p:sldId id="305" r:id="rId10"/>
    <p:sldId id="278" r:id="rId11"/>
    <p:sldId id="280" r:id="rId12"/>
    <p:sldId id="279" r:id="rId13"/>
    <p:sldId id="306" r:id="rId14"/>
    <p:sldId id="307" r:id="rId15"/>
    <p:sldId id="308" r:id="rId16"/>
  </p:sldIdLst>
  <p:sldSz cx="9144000" cy="6858000" type="screen4x3"/>
  <p:notesSz cx="6669088" cy="99282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1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84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8D9BC9B-3B4E-43A9-AD9A-174938158206}" type="datetimeFigureOut">
              <a:rPr lang="en-AU"/>
              <a:pPr>
                <a:defRPr/>
              </a:pPr>
              <a:t>26/05/2015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D93BBFB-2331-4708-87A8-2FE2A7BEC7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339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B71397-5FF2-4E19-BD75-0472B6FC2C10}" type="datetimeFigureOut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EE7AAD-037B-4E7C-8B2C-6FCEA3E06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17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00FC7E-3D52-4CDC-9D1C-498A451BA9AD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7477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D58C81-EB89-42E9-8100-FA1363038EF0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03112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287F2F-B2B7-4BB9-AE7F-1E981B7D838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68208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038" y="685837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54A4E-7A1A-4798-B6DD-137F3D9D8CCB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76E0A-1F56-4372-8EC9-E50FFD18BE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58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7F804-6FDA-47FF-B487-68695149C285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A7E9F-A458-47D6-8748-7252F78B0A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1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5E76-199C-457A-A548-7E822A14AF52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BFBED-1AE2-4E74-B930-86D5EA2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0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564FE-BE63-4D59-8A74-E932BF62B27B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45714-01E0-4AE8-ABAA-48A84B377A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984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5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71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32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71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1619-C07D-471E-8D69-29D06D5C7609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337D2-50A2-40EF-A1DE-16729CFCEE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1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2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97D19-9BE8-4DF4-9960-09D46AAACFC5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B4FC9-8AFD-468E-A6EE-F1D143CF92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8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78DDABA-82F6-4EEF-9334-3272A81D8FB3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81E326-ACF9-4672-B8E1-A1772CA3DF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58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D63D4-0028-4D2C-A980-FDA9BE3D5271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034B5-3C80-430A-A3CD-168458FCA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AF00BDB-1D2F-472C-83AB-B68D38546722}" type="datetimeFigureOut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0C8AD58-6263-4B84-86A1-A7693454F7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9" r:id="rId2"/>
    <p:sldLayoutId id="2147483723" r:id="rId3"/>
    <p:sldLayoutId id="2147483724" r:id="rId4"/>
    <p:sldLayoutId id="2147483725" r:id="rId5"/>
    <p:sldLayoutId id="2147483720" r:id="rId6"/>
    <p:sldLayoutId id="2147483726" r:id="rId7"/>
    <p:sldLayoutId id="2147483727" r:id="rId8"/>
    <p:sldLayoutId id="2147483728" r:id="rId9"/>
    <p:sldLayoutId id="2147483721" r:id="rId10"/>
    <p:sldLayoutId id="2147483729" r:id="rId11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6403" y="848033"/>
            <a:ext cx="7543800" cy="447835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800" dirty="0" smtClean="0"/>
              <a:t>Building </a:t>
            </a:r>
            <a:r>
              <a:rPr lang="en-AU" sz="4800" dirty="0"/>
              <a:t>Capacity for the Emerging Aged Care Needs of Culturally and Linguistically Diverse </a:t>
            </a:r>
            <a:r>
              <a:rPr lang="en-AU" sz="4800" dirty="0" smtClean="0"/>
              <a:t>Communities</a:t>
            </a:r>
            <a:br>
              <a:rPr lang="en-AU" sz="4800" dirty="0" smtClean="0"/>
            </a:br>
            <a:r>
              <a:rPr lang="en-AU" sz="4800" dirty="0" smtClean="0"/>
              <a:t/>
            </a:r>
            <a:br>
              <a:rPr lang="en-AU" sz="4800" dirty="0" smtClean="0"/>
            </a:br>
            <a:r>
              <a:rPr lang="en-AU" sz="4800" dirty="0" smtClean="0"/>
              <a:t/>
            </a:r>
            <a:br>
              <a:rPr lang="en-AU" sz="4800" dirty="0" smtClean="0"/>
            </a:br>
            <a:r>
              <a:rPr lang="en-AU" sz="3100" dirty="0" smtClean="0"/>
              <a:t>Presentation by </a:t>
            </a:r>
            <a:br>
              <a:rPr lang="en-AU" sz="3100" dirty="0" smtClean="0"/>
            </a:br>
            <a:r>
              <a:rPr lang="en-AU" sz="3600" dirty="0" smtClean="0"/>
              <a:t>David Ettershank  - Outcomes Plus</a:t>
            </a:r>
            <a:br>
              <a:rPr lang="en-AU" sz="3600" dirty="0" smtClean="0"/>
            </a:br>
            <a:r>
              <a:rPr lang="en-AU" sz="3100" dirty="0" smtClean="0"/>
              <a:t>for the </a:t>
            </a:r>
            <a:br>
              <a:rPr lang="en-AU" sz="3100" dirty="0" smtClean="0"/>
            </a:br>
            <a:r>
              <a:rPr lang="en-AU" sz="3600" dirty="0"/>
              <a:t>Cultural Diversity in Ageing Partners Network </a:t>
            </a:r>
          </a:p>
        </p:txBody>
      </p:sp>
      <p:pic>
        <p:nvPicPr>
          <p:cNvPr id="1229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5634038"/>
            <a:ext cx="25209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Findings:  transparency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998406"/>
            <a:ext cx="7543800" cy="3870582"/>
          </a:xfrm>
        </p:spPr>
        <p:txBody>
          <a:bodyPr/>
          <a:lstStyle/>
          <a:p>
            <a:pPr lvl="0"/>
            <a:r>
              <a:rPr lang="en-AU" sz="2400" dirty="0" smtClean="0"/>
              <a:t>Produce </a:t>
            </a:r>
            <a:r>
              <a:rPr lang="en-AU" sz="2400" dirty="0"/>
              <a:t>a </a:t>
            </a:r>
            <a:r>
              <a:rPr lang="en-AU" sz="2400" dirty="0" smtClean="0"/>
              <a:t>standard data </a:t>
            </a:r>
            <a:r>
              <a:rPr lang="en-AU" sz="2400" dirty="0"/>
              <a:t>package that can be released with or prior to the </a:t>
            </a:r>
            <a:r>
              <a:rPr lang="en-AU" sz="2400" dirty="0" smtClean="0"/>
              <a:t>ACAR, </a:t>
            </a:r>
            <a:r>
              <a:rPr lang="en-AU" sz="2400" dirty="0"/>
              <a:t>detailing aged care supply and </a:t>
            </a:r>
            <a:r>
              <a:rPr lang="en-AU" sz="2400" dirty="0" smtClean="0"/>
              <a:t>demand.</a:t>
            </a:r>
            <a:endParaRPr lang="en-AU" sz="2400" dirty="0"/>
          </a:p>
          <a:p>
            <a:r>
              <a:rPr lang="en-AU" sz="2400" dirty="0" smtClean="0"/>
              <a:t>Initiate </a:t>
            </a:r>
            <a:r>
              <a:rPr lang="en-AU" sz="2400" dirty="0"/>
              <a:t>a program of </a:t>
            </a:r>
            <a:r>
              <a:rPr lang="en-AU" sz="2400" b="1" dirty="0"/>
              <a:t>education</a:t>
            </a:r>
            <a:r>
              <a:rPr lang="en-AU" sz="2400" dirty="0"/>
              <a:t> and </a:t>
            </a:r>
            <a:r>
              <a:rPr lang="en-AU" sz="2400" b="1" dirty="0"/>
              <a:t>audit/action</a:t>
            </a:r>
            <a:r>
              <a:rPr lang="en-AU" sz="2400" dirty="0"/>
              <a:t> to ensure allocation conditions such as CALD priority (and other SNG priorities) are being respected </a:t>
            </a:r>
            <a:r>
              <a:rPr lang="en-AU" sz="2400" dirty="0" smtClean="0"/>
              <a:t>by providers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642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Findings:  </a:t>
            </a:r>
            <a:r>
              <a:rPr lang="en-AU" dirty="0" smtClean="0"/>
              <a:t>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983658"/>
            <a:ext cx="7543800" cy="3885330"/>
          </a:xfrm>
        </p:spPr>
        <p:txBody>
          <a:bodyPr>
            <a:normAutofit lnSpcReduction="10000"/>
          </a:bodyPr>
          <a:lstStyle/>
          <a:p>
            <a:r>
              <a:rPr lang="en-AU" sz="2400" dirty="0"/>
              <a:t>Simplify the structure and language of ACAR </a:t>
            </a:r>
            <a:r>
              <a:rPr lang="en-AU" sz="2400" dirty="0" smtClean="0"/>
              <a:t>documentation.</a:t>
            </a:r>
          </a:p>
          <a:p>
            <a:r>
              <a:rPr lang="en-AU" sz="2400" dirty="0" smtClean="0"/>
              <a:t>Word </a:t>
            </a:r>
            <a:r>
              <a:rPr lang="en-AU" sz="2400" dirty="0"/>
              <a:t>limits in the application forms </a:t>
            </a:r>
            <a:r>
              <a:rPr lang="en-AU" sz="2400" dirty="0" smtClean="0"/>
              <a:t>must allow </a:t>
            </a:r>
            <a:r>
              <a:rPr lang="en-AU" sz="2400" dirty="0"/>
              <a:t>adequate opportunity for applicants to advance the merits of their applications, recognising that for many applicants, English will not be their first language</a:t>
            </a:r>
            <a:r>
              <a:rPr lang="en-AU" sz="2400" dirty="0" smtClean="0"/>
              <a:t>.</a:t>
            </a:r>
          </a:p>
          <a:p>
            <a:r>
              <a:rPr lang="en-AU" sz="2400" dirty="0" smtClean="0"/>
              <a:t>Introduce a standard calendar for ACAR and ensure adequate timeframes for both advertising and response.</a:t>
            </a:r>
          </a:p>
          <a:p>
            <a:r>
              <a:rPr lang="en-AU" sz="2400" dirty="0"/>
              <a:t>ACAR advertising </a:t>
            </a:r>
            <a:r>
              <a:rPr lang="en-AU" sz="2400" dirty="0" smtClean="0"/>
              <a:t>through </a:t>
            </a:r>
            <a:r>
              <a:rPr lang="en-AU" sz="2400" dirty="0"/>
              <a:t>major CALD community media </a:t>
            </a:r>
            <a:r>
              <a:rPr lang="en-AU" sz="2400" dirty="0" smtClean="0"/>
              <a:t>outlets e.g. </a:t>
            </a:r>
            <a:r>
              <a:rPr lang="en-AU" sz="2400" dirty="0"/>
              <a:t>SBS radio and television.</a:t>
            </a:r>
          </a:p>
        </p:txBody>
      </p:sp>
    </p:spTree>
    <p:extLst>
      <p:ext uri="{BB962C8B-B14F-4D97-AF65-F5344CB8AC3E}">
        <p14:creationId xmlns:p14="http://schemas.microsoft.com/office/powerpoint/2010/main" val="11031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Findings:  </a:t>
            </a:r>
            <a:r>
              <a:rPr lang="en-AU" dirty="0" smtClean="0"/>
              <a:t>proactive partnering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846263"/>
            <a:ext cx="7543800" cy="424230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AU" dirty="0" smtClean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Initiate </a:t>
            </a: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 program to </a:t>
            </a:r>
            <a:r>
              <a:rPr lang="en-AU" dirty="0" smtClean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enhance CALD </a:t>
            </a: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communities </a:t>
            </a:r>
            <a:r>
              <a:rPr lang="en-AU" dirty="0" smtClean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aged care capacity in areas such </a:t>
            </a: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as: </a:t>
            </a:r>
          </a:p>
          <a:p>
            <a:pPr marL="6350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connecting with potential partners and negotiating partnership agreements</a:t>
            </a:r>
          </a:p>
          <a:p>
            <a:pPr marL="6350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developing business plans, operating models and governance frameworks</a:t>
            </a:r>
          </a:p>
          <a:p>
            <a:pPr marL="6350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developing appropriate service models</a:t>
            </a:r>
          </a:p>
          <a:p>
            <a:pPr marL="6350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AU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applying for approved provider status and competing in the ACAR.</a:t>
            </a:r>
          </a:p>
          <a:p>
            <a:r>
              <a:rPr lang="en-AU" sz="2100" dirty="0">
                <a:latin typeface="Trebuchet MS" panose="020B06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That the program seek to provide expert advice and support, and to prioritise smaller and emerging CALD communities including those in regional areas.</a:t>
            </a:r>
          </a:p>
        </p:txBody>
      </p:sp>
    </p:spTree>
    <p:extLst>
      <p:ext uri="{BB962C8B-B14F-4D97-AF65-F5344CB8AC3E}">
        <p14:creationId xmlns:p14="http://schemas.microsoft.com/office/powerpoint/2010/main" val="10624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Overview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22325" y="2337619"/>
            <a:ext cx="7543800" cy="3409131"/>
          </a:xfrm>
        </p:spPr>
        <p:txBody>
          <a:bodyPr/>
          <a:lstStyle/>
          <a:p>
            <a:pPr eaLnBrk="1" hangingPunct="1"/>
            <a:r>
              <a:rPr lang="en-AU" altLang="en-US" sz="2400" dirty="0" smtClean="0"/>
              <a:t>The project sought to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identify barriers </a:t>
            </a:r>
            <a:r>
              <a:rPr lang="en-AU" altLang="en-US" sz="2400" dirty="0" smtClean="0"/>
              <a:t>to CALD communities becoming aged care providers and to make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recommendations</a:t>
            </a:r>
            <a:r>
              <a:rPr lang="en-AU" altLang="en-US" sz="2400" dirty="0" smtClean="0"/>
              <a:t>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to</a:t>
            </a:r>
            <a:r>
              <a:rPr lang="en-AU" altLang="en-US" sz="2400" dirty="0" smtClean="0"/>
              <a:t>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increase</a:t>
            </a:r>
            <a:r>
              <a:rPr lang="en-AU" altLang="en-US" sz="2400" dirty="0" smtClean="0"/>
              <a:t>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participation</a:t>
            </a:r>
            <a:r>
              <a:rPr lang="en-AU" altLang="en-US" sz="2400" dirty="0" smtClean="0"/>
              <a:t>.</a:t>
            </a:r>
          </a:p>
          <a:p>
            <a:pPr eaLnBrk="1" hangingPunct="1"/>
            <a:r>
              <a:rPr lang="en-AU" altLang="en-US" sz="2400" dirty="0" smtClean="0"/>
              <a:t>The main outcome was a suite of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tools</a:t>
            </a:r>
            <a:r>
              <a:rPr lang="en-AU" altLang="en-US" sz="2400" dirty="0" smtClean="0"/>
              <a:t> that will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support</a:t>
            </a:r>
            <a:r>
              <a:rPr lang="en-AU" altLang="en-US" sz="2400" dirty="0" smtClean="0"/>
              <a:t> and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build</a:t>
            </a:r>
            <a:r>
              <a:rPr lang="en-AU" altLang="en-US" sz="2400" dirty="0" smtClean="0"/>
              <a:t> </a:t>
            </a:r>
            <a:r>
              <a:rPr lang="en-AU" altLang="en-US" sz="2400" b="1" dirty="0" smtClean="0">
                <a:solidFill>
                  <a:srgbClr val="00B050"/>
                </a:solidFill>
              </a:rPr>
              <a:t>the capacity </a:t>
            </a:r>
            <a:r>
              <a:rPr lang="en-AU" altLang="en-US" sz="2400" dirty="0" smtClean="0"/>
              <a:t>of CALD communities to meet their emerging aged care needs through a more strategic understanding of the aged care system.</a:t>
            </a:r>
            <a:r>
              <a:rPr lang="en-AU" altLang="en-US" sz="2600" dirty="0" smtClean="0"/>
              <a:t> </a:t>
            </a:r>
            <a:r>
              <a:rPr lang="en-AU" altLang="en-US" sz="2400" dirty="0" smtClean="0"/>
              <a:t> </a:t>
            </a:r>
            <a:endParaRPr lang="en-AU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2066925"/>
            <a:ext cx="7543800" cy="3802063"/>
          </a:xfrm>
        </p:spPr>
        <p:txBody>
          <a:bodyPr rtlCol="0">
            <a:normAutofit lnSpcReduction="10000"/>
          </a:bodyPr>
          <a:lstStyle/>
          <a:p>
            <a:pPr marL="91440" indent="-91440" eaLnBrk="1" fontAlgn="auto" hangingPunct="1">
              <a:buClr>
                <a:srgbClr val="E48312"/>
              </a:buClr>
              <a:defRPr/>
            </a:pP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The Project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had 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three stages:</a:t>
            </a:r>
          </a:p>
          <a:p>
            <a:pPr eaLnBrk="1" fontAlgn="auto" hangingPunct="1">
              <a:buClr>
                <a:srgbClr val="E48312"/>
              </a:buClr>
              <a:buFont typeface="Wingdings" panose="05000000000000000000" pitchFamily="2" charset="2"/>
              <a:buChar char="þ"/>
              <a:defRPr/>
            </a:pP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Stage 1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- a 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comprehensive demographic analysis by Adelaide University and </a:t>
            </a:r>
            <a:r>
              <a:rPr lang="en-AU" sz="2400" b="1" dirty="0">
                <a:solidFill>
                  <a:srgbClr val="7030A0"/>
                </a:solidFill>
              </a:rPr>
              <a:t>Consultation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with &gt; 170 CALD communities regarding barriers to participation. </a:t>
            </a:r>
            <a:endParaRPr lang="en-AU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eaLnBrk="1" fontAlgn="auto" hangingPunct="1">
              <a:buClr>
                <a:srgbClr val="E48312"/>
              </a:buClr>
              <a:buFont typeface="Wingdings" panose="05000000000000000000" pitchFamily="2" charset="2"/>
              <a:buChar char=""/>
              <a:defRPr/>
            </a:pP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Stage 2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- the 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development of two documents: an </a:t>
            </a:r>
            <a:r>
              <a:rPr lang="en-AU" sz="2400" b="1" dirty="0">
                <a:solidFill>
                  <a:srgbClr val="7030A0"/>
                </a:solidFill>
              </a:rPr>
              <a:t>Overview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of the aged care system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and 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a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more comprehensive </a:t>
            </a:r>
            <a:r>
              <a:rPr lang="en-AU" sz="2400" b="1" dirty="0">
                <a:solidFill>
                  <a:srgbClr val="7030A0"/>
                </a:solidFill>
              </a:rPr>
              <a:t>Reference Manual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.  </a:t>
            </a:r>
            <a:endParaRPr lang="en-AU" sz="24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eaLnBrk="1" fontAlgn="auto" hangingPunct="1">
              <a:buClr>
                <a:srgbClr val="E48312"/>
              </a:buClr>
              <a:buFont typeface="Wingdings" panose="05000000000000000000" pitchFamily="2" charset="2"/>
              <a:buChar char=""/>
              <a:defRPr/>
            </a:pP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Stage 3 </a:t>
            </a:r>
            <a:r>
              <a:rPr lang="en-AU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involved </a:t>
            </a:r>
            <a:r>
              <a:rPr lang="en-AU" sz="2400" b="1" dirty="0">
                <a:solidFill>
                  <a:srgbClr val="7030A0"/>
                </a:solidFill>
              </a:rPr>
              <a:t>Validation 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of Resource Materials &amp; </a:t>
            </a:r>
            <a:r>
              <a:rPr lang="en-AU" sz="2400" b="1" dirty="0">
                <a:solidFill>
                  <a:srgbClr val="7030A0"/>
                </a:solidFill>
              </a:rPr>
              <a:t>Training</a:t>
            </a:r>
            <a:r>
              <a:rPr lang="en-AU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for CALD communities who are seeking to meet the aged care needs of their communities.</a:t>
            </a:r>
          </a:p>
          <a:p>
            <a:pPr eaLnBrk="1" fontAlgn="auto" hangingPunct="1">
              <a:buClr>
                <a:srgbClr val="E48312"/>
              </a:buClr>
              <a:buFont typeface="Wingdings" panose="05000000000000000000" pitchFamily="2" charset="2"/>
              <a:buChar char=""/>
              <a:defRPr/>
            </a:pPr>
            <a:endParaRPr lang="en-AU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91440" indent="-91440" eaLnBrk="1" fontAlgn="auto" hangingPunct="1">
              <a:defRPr/>
            </a:pP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Staging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Demographic Analysis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846263"/>
            <a:ext cx="7543800" cy="43426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2400" dirty="0" smtClean="0"/>
              <a:t>Provides data on the 30 largest CALD communities in each State and in each Department of Social Services Planning Region (2015) for two age cohorts:</a:t>
            </a:r>
          </a:p>
          <a:p>
            <a:pPr marL="635000" lvl="1" indent="-342900">
              <a:buFont typeface="Wingdings" panose="05000000000000000000" pitchFamily="2" charset="2"/>
              <a:buChar char="§"/>
            </a:pPr>
            <a:r>
              <a:rPr lang="en-AU" sz="2000" dirty="0" smtClean="0"/>
              <a:t>the over 70 year olds (being the age group recognised in the DSS aged care planning ratios)</a:t>
            </a:r>
          </a:p>
          <a:p>
            <a:pPr marL="635000" lvl="1" indent="-342900">
              <a:buFont typeface="Wingdings" panose="05000000000000000000" pitchFamily="2" charset="2"/>
              <a:buChar char="§"/>
            </a:pPr>
            <a:r>
              <a:rPr lang="en-AU" sz="2000" dirty="0" smtClean="0"/>
              <a:t>The over 80 year olds (being when utilisation rates start to increase significantly)</a:t>
            </a:r>
          </a:p>
          <a:p>
            <a:pPr marL="0" indent="0">
              <a:buNone/>
            </a:pPr>
            <a:r>
              <a:rPr lang="en-AU" sz="2400" dirty="0" smtClean="0"/>
              <a:t>Also identifies for each of these communities in each region:</a:t>
            </a:r>
          </a:p>
          <a:p>
            <a:pPr marL="635000" lvl="1" indent="-342900">
              <a:buFont typeface="Wingdings" panose="05000000000000000000" pitchFamily="2" charset="2"/>
              <a:buChar char="§"/>
            </a:pPr>
            <a:r>
              <a:rPr lang="en-AU" sz="2000" dirty="0" smtClean="0"/>
              <a:t>Need for assistance with core activities</a:t>
            </a:r>
          </a:p>
          <a:p>
            <a:pPr marL="635000" lvl="1" indent="-342900">
              <a:buFont typeface="Wingdings" panose="05000000000000000000" pitchFamily="2" charset="2"/>
              <a:buChar char="§"/>
            </a:pPr>
            <a:r>
              <a:rPr lang="en-AU" sz="2000" dirty="0" smtClean="0"/>
              <a:t>English language proficiency</a:t>
            </a:r>
          </a:p>
          <a:p>
            <a:pPr marL="635000" lvl="1" indent="-342900">
              <a:buFont typeface="Wingdings" panose="05000000000000000000" pitchFamily="2" charset="2"/>
              <a:buChar char="§"/>
            </a:pPr>
            <a:r>
              <a:rPr lang="en-AU" sz="2000" dirty="0" smtClean="0"/>
              <a:t>% living alone</a:t>
            </a:r>
          </a:p>
          <a:p>
            <a:pPr marL="0" indent="0">
              <a:buNone/>
            </a:pPr>
            <a:r>
              <a:rPr lang="en-AU" dirty="0" smtClean="0"/>
              <a:t>Report should be released shortly by DSS and will be free on the DSS website.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24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Publications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 smtClean="0"/>
              <a:t>Two </a:t>
            </a:r>
            <a:r>
              <a:rPr lang="en-AU" sz="2400" dirty="0"/>
              <a:t>major resources </a:t>
            </a:r>
            <a:r>
              <a:rPr lang="en-AU" sz="2400" dirty="0" smtClean="0"/>
              <a:t>created for </a:t>
            </a:r>
            <a:r>
              <a:rPr lang="en-AU" sz="2400" dirty="0"/>
              <a:t>CALD communities: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sz="2400" dirty="0" smtClean="0"/>
              <a:t>  </a:t>
            </a:r>
            <a:r>
              <a:rPr lang="en-AU" sz="2400" b="1" dirty="0" smtClean="0"/>
              <a:t>The </a:t>
            </a:r>
            <a:r>
              <a:rPr lang="en-AU" sz="2400" b="1" dirty="0"/>
              <a:t>Overview and Presentation </a:t>
            </a:r>
            <a:r>
              <a:rPr lang="en-AU" sz="2400" dirty="0"/>
              <a:t>‒ designed to help communities understand the aged care industry and guide them in identifying an appropriate response to their community’s aged care needs.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sz="2400" dirty="0" smtClean="0"/>
              <a:t>  </a:t>
            </a:r>
            <a:r>
              <a:rPr lang="en-AU" sz="2400" b="1" dirty="0" smtClean="0"/>
              <a:t>The </a:t>
            </a:r>
            <a:r>
              <a:rPr lang="en-AU" sz="2400" b="1" dirty="0"/>
              <a:t>Manual </a:t>
            </a:r>
            <a:r>
              <a:rPr lang="en-AU" sz="2400" dirty="0"/>
              <a:t>‒ a reference for CALD communities to use as a guide for applying to become an approved provider to directly deliver aged care services and to complete a competitive ACAR application</a:t>
            </a:r>
            <a:r>
              <a:rPr lang="en-AU" sz="2400" dirty="0" smtClean="0"/>
              <a:t>.</a:t>
            </a:r>
          </a:p>
          <a:p>
            <a:pPr marL="0" indent="0"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4222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Topics considered ….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2029522"/>
            <a:ext cx="7543800" cy="3839466"/>
          </a:xfrm>
        </p:spPr>
        <p:txBody>
          <a:bodyPr/>
          <a:lstStyle/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understanding the regulatory framework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determining </a:t>
            </a:r>
            <a:r>
              <a:rPr lang="en-AU" sz="2200" dirty="0" smtClean="0"/>
              <a:t>demand </a:t>
            </a:r>
            <a:r>
              <a:rPr lang="en-AU" sz="2200" dirty="0"/>
              <a:t>for </a:t>
            </a:r>
            <a:r>
              <a:rPr lang="en-AU" sz="2200" dirty="0" smtClean="0"/>
              <a:t>services and using </a:t>
            </a:r>
            <a:r>
              <a:rPr lang="en-AU" sz="2200" dirty="0"/>
              <a:t>demographic data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identifying options to meet that demand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partnering with other organisations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using consultants wisely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applying to become an Approved Provider of services </a:t>
            </a:r>
          </a:p>
          <a:p>
            <a:pPr marL="446088" lvl="0" indent="-446088">
              <a:buFont typeface="Wingdings" panose="05000000000000000000" pitchFamily="2" charset="2"/>
              <a:buChar char="§"/>
            </a:pPr>
            <a:r>
              <a:rPr lang="en-AU" sz="2200" dirty="0"/>
              <a:t>completing an ACAR application</a:t>
            </a:r>
            <a:r>
              <a:rPr lang="en-AU" sz="2200" dirty="0" smtClean="0"/>
              <a:t>.</a:t>
            </a:r>
          </a:p>
          <a:p>
            <a:pPr marL="0" indent="0">
              <a:buNone/>
            </a:pPr>
            <a:r>
              <a:rPr lang="en-AU" sz="2400" dirty="0"/>
              <a:t>Both publications are currently in </a:t>
            </a:r>
            <a:r>
              <a:rPr lang="en-AU" sz="2400" dirty="0" smtClean="0"/>
              <a:t>translation</a:t>
            </a:r>
            <a:endParaRPr lang="en-AU" sz="2200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6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Consultations &amp;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888273"/>
            <a:ext cx="7543800" cy="3980715"/>
          </a:xfrm>
        </p:spPr>
        <p:txBody>
          <a:bodyPr>
            <a:normAutofit lnSpcReduction="10000"/>
          </a:bodyPr>
          <a:lstStyle/>
          <a:p>
            <a:r>
              <a:rPr lang="en-AU" sz="2400" dirty="0"/>
              <a:t>Consultation included forums in all </a:t>
            </a:r>
            <a:r>
              <a:rPr lang="en-AU" sz="2400" dirty="0" smtClean="0"/>
              <a:t>state and territory capital cities. </a:t>
            </a:r>
            <a:endParaRPr lang="en-AU" sz="2400" dirty="0"/>
          </a:p>
          <a:p>
            <a:r>
              <a:rPr lang="en-AU" altLang="en-US" sz="2400" dirty="0"/>
              <a:t>Approximately 600 CALD organisations (including providers) were </a:t>
            </a:r>
            <a:r>
              <a:rPr lang="en-AU" altLang="en-US" sz="2400" dirty="0" smtClean="0"/>
              <a:t>contacted; </a:t>
            </a:r>
            <a:r>
              <a:rPr lang="en-AU" altLang="en-US" sz="2400" dirty="0"/>
              <a:t>175 organisations attended workshops or completed telephone </a:t>
            </a:r>
            <a:r>
              <a:rPr lang="en-AU" altLang="en-US" sz="2400" dirty="0" smtClean="0"/>
              <a:t>interviews.</a:t>
            </a:r>
          </a:p>
          <a:p>
            <a:r>
              <a:rPr lang="en-AU" altLang="en-US" sz="2400" dirty="0" smtClean="0"/>
              <a:t>Facilitated by PICACs with support from a range of ECCs and MRCs.</a:t>
            </a:r>
            <a:endParaRPr lang="en-AU" altLang="en-US" sz="2400" dirty="0"/>
          </a:p>
          <a:p>
            <a:r>
              <a:rPr lang="en-AU" sz="2400" dirty="0" smtClean="0"/>
              <a:t>Range </a:t>
            </a:r>
            <a:r>
              <a:rPr lang="en-AU" sz="2400" dirty="0"/>
              <a:t>of stakeholders were consulted directly  including </a:t>
            </a:r>
            <a:r>
              <a:rPr lang="en-AU" sz="2400" dirty="0" smtClean="0"/>
              <a:t>Federation </a:t>
            </a:r>
            <a:r>
              <a:rPr lang="en-AU" sz="2400" dirty="0"/>
              <a:t>of Ethnic Communities Councils (FECCA), Alzheimer’s Australia, the Council of the Ageing (COTA) and generalist providers.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13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Findings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996068"/>
            <a:ext cx="7543800" cy="4114800"/>
          </a:xfrm>
        </p:spPr>
        <p:txBody>
          <a:bodyPr>
            <a:normAutofit fontScale="92500"/>
          </a:bodyPr>
          <a:lstStyle/>
          <a:p>
            <a:r>
              <a:rPr lang="en-AU" sz="2800" b="1" u="sng" dirty="0" smtClean="0"/>
              <a:t>Need to stress at the outset that these are purely O+ thoughts and </a:t>
            </a:r>
            <a:r>
              <a:rPr lang="en-AU" sz="2800" b="1" u="sng" dirty="0" smtClean="0"/>
              <a:t>are not </a:t>
            </a:r>
            <a:r>
              <a:rPr lang="en-AU" sz="2800" b="1" u="sng" dirty="0" smtClean="0"/>
              <a:t>reflective of any DSS </a:t>
            </a:r>
            <a:r>
              <a:rPr lang="en-AU" sz="2800" b="1" u="sng" dirty="0" smtClean="0"/>
              <a:t> or government opinions or </a:t>
            </a:r>
            <a:r>
              <a:rPr lang="en-AU" sz="2800" b="1" u="sng" dirty="0" smtClean="0"/>
              <a:t>decisions</a:t>
            </a:r>
          </a:p>
          <a:p>
            <a:r>
              <a:rPr lang="en-AU" sz="2400" dirty="0" smtClean="0"/>
              <a:t>CALD communities have widely differing needs and approaches.  </a:t>
            </a:r>
          </a:p>
          <a:p>
            <a:r>
              <a:rPr lang="en-AU" sz="2400" dirty="0" smtClean="0"/>
              <a:t>However, their expressed concerns were overwhelmingly similar.</a:t>
            </a:r>
          </a:p>
          <a:p>
            <a:r>
              <a:rPr lang="en-AU" sz="2400" dirty="0" smtClean="0"/>
              <a:t>Level of </a:t>
            </a:r>
            <a:r>
              <a:rPr lang="en-AU" sz="2400" dirty="0"/>
              <a:t>frustration among CALD communities </a:t>
            </a:r>
            <a:r>
              <a:rPr lang="en-AU" sz="2400" dirty="0" smtClean="0"/>
              <a:t>about complexities of the system and particularly the Approved Provider and ACAR processes.</a:t>
            </a:r>
          </a:p>
          <a:p>
            <a:r>
              <a:rPr lang="en-AU" sz="2400" dirty="0" smtClean="0"/>
              <a:t>To address </a:t>
            </a:r>
            <a:r>
              <a:rPr lang="en-AU" sz="2400" dirty="0" smtClean="0"/>
              <a:t>some of these concerns we have suggested…..</a:t>
            </a:r>
            <a:endParaRPr lang="en-AU" sz="2400" dirty="0" smtClean="0"/>
          </a:p>
        </p:txBody>
      </p:sp>
    </p:spTree>
    <p:extLst>
      <p:ext uri="{BB962C8B-B14F-4D97-AF65-F5344CB8AC3E}">
        <p14:creationId xmlns:p14="http://schemas.microsoft.com/office/powerpoint/2010/main" val="28662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Findings:  transparency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1846263"/>
            <a:ext cx="7543800" cy="4307402"/>
          </a:xfrm>
        </p:spPr>
        <p:txBody>
          <a:bodyPr>
            <a:normAutofit/>
          </a:bodyPr>
          <a:lstStyle/>
          <a:p>
            <a:pPr lvl="0"/>
            <a:r>
              <a:rPr lang="en-AU" sz="2400" b="1" i="1" dirty="0"/>
              <a:t>My Aged Care </a:t>
            </a:r>
            <a:r>
              <a:rPr lang="en-AU" sz="2400" dirty="0"/>
              <a:t>identifying CALD specific allocations held by approved providers/facilities ‒ </a:t>
            </a:r>
            <a:r>
              <a:rPr lang="en-AU" sz="2400" dirty="0" smtClean="0"/>
              <a:t>could </a:t>
            </a:r>
            <a:r>
              <a:rPr lang="en-AU" sz="2400" dirty="0"/>
              <a:t>apply to all special needs groups (SNG) allocations</a:t>
            </a:r>
          </a:p>
          <a:p>
            <a:pPr lvl="0"/>
            <a:r>
              <a:rPr lang="en-AU" sz="2400" dirty="0" smtClean="0"/>
              <a:t>Publish ACAR </a:t>
            </a:r>
            <a:r>
              <a:rPr lang="en-AU" sz="2400" dirty="0"/>
              <a:t>results identifying all CALD priority allocations</a:t>
            </a:r>
          </a:p>
          <a:p>
            <a:pPr lvl="0"/>
            <a:r>
              <a:rPr lang="en-AU" sz="2400" dirty="0" smtClean="0"/>
              <a:t>DSS downloadable </a:t>
            </a:r>
            <a:r>
              <a:rPr lang="en-AU" sz="2400" dirty="0"/>
              <a:t>service lists identifying CALD specific allocations or places</a:t>
            </a:r>
          </a:p>
          <a:p>
            <a:pPr lvl="0"/>
            <a:r>
              <a:rPr lang="en-AU" sz="2400" dirty="0" smtClean="0"/>
              <a:t>Expand </a:t>
            </a:r>
            <a:r>
              <a:rPr lang="en-AU" sz="2400" dirty="0"/>
              <a:t>the capacity of the </a:t>
            </a:r>
            <a:r>
              <a:rPr lang="en-AU" sz="2400" dirty="0" smtClean="0"/>
              <a:t>AIHW </a:t>
            </a:r>
            <a:r>
              <a:rPr lang="en-AU" sz="2400" dirty="0"/>
              <a:t>National Aged Care Data Clearinghouse to more adequately respond to queries from industry and </a:t>
            </a:r>
            <a:r>
              <a:rPr lang="en-AU" sz="2400" dirty="0" smtClean="0"/>
              <a:t>the community</a:t>
            </a:r>
          </a:p>
        </p:txBody>
      </p:sp>
    </p:spTree>
    <p:extLst>
      <p:ext uri="{BB962C8B-B14F-4D97-AF65-F5344CB8AC3E}">
        <p14:creationId xmlns:p14="http://schemas.microsoft.com/office/powerpoint/2010/main" val="9716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ce092fe-ac2e-4844-9aae-7fad870482cf">
      <UserInfo>
        <DisplayName>David Ettershank</DisplayName>
        <AccountId>13</AccountId>
        <AccountType/>
      </UserInfo>
      <UserInfo>
        <DisplayName>Kerry Jennings</DisplayName>
        <AccountId>23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03B645D3F8C04CB7E53E5BAFC4F290" ma:contentTypeVersion="3" ma:contentTypeDescription="Create a new document." ma:contentTypeScope="" ma:versionID="74f9bb0e4a2e3d9fd1d7c6450499ae3e">
  <xsd:schema xmlns:xsd="http://www.w3.org/2001/XMLSchema" xmlns:xs="http://www.w3.org/2001/XMLSchema" xmlns:p="http://schemas.microsoft.com/office/2006/metadata/properties" xmlns:ns2="dce092fe-ac2e-4844-9aae-7fad870482cf" targetNamespace="http://schemas.microsoft.com/office/2006/metadata/properties" ma:root="true" ma:fieldsID="05e1ed3961dd1cac00ddb159f4af09a5" ns2:_="">
    <xsd:import namespace="dce092fe-ac2e-4844-9aae-7fad870482c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e092fe-ac2e-4844-9aae-7fad870482c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BD5DE2-4B0A-4FEC-B223-980235D9ADF8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dce092fe-ac2e-4844-9aae-7fad870482c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C9AE8B2-3E57-4853-A87B-FB4DB0BC71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2B76DA-F118-4C41-BCDB-4EDB7BC998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e092fe-ac2e-4844-9aae-7fad870482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3349</TotalTime>
  <Words>800</Words>
  <Application>Microsoft Office PowerPoint</Application>
  <PresentationFormat>On-screen Show (4:3)</PresentationFormat>
  <Paragraphs>65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Batang</vt:lpstr>
      <vt:lpstr>Calibri</vt:lpstr>
      <vt:lpstr>Calibri Light</vt:lpstr>
      <vt:lpstr>Symbol</vt:lpstr>
      <vt:lpstr>Times New Roman</vt:lpstr>
      <vt:lpstr>Trebuchet MS</vt:lpstr>
      <vt:lpstr>Wingdings</vt:lpstr>
      <vt:lpstr>Retrospect</vt:lpstr>
      <vt:lpstr>Building Capacity for the Emerging Aged Care Needs of Culturally and Linguistically Diverse Communities   Presentation by  David Ettershank  - Outcomes Plus for the  Cultural Diversity in Ageing Partners Network </vt:lpstr>
      <vt:lpstr>Project Overview</vt:lpstr>
      <vt:lpstr>Project Staging</vt:lpstr>
      <vt:lpstr>Demographic Analysis</vt:lpstr>
      <vt:lpstr>Publications</vt:lpstr>
      <vt:lpstr>Topics considered ….</vt:lpstr>
      <vt:lpstr>Consultations &amp; Issues</vt:lpstr>
      <vt:lpstr>Findings</vt:lpstr>
      <vt:lpstr>Findings:  transparency</vt:lpstr>
      <vt:lpstr>Findings:  transparency</vt:lpstr>
      <vt:lpstr>Findings:  information</vt:lpstr>
      <vt:lpstr>Findings:  proactive partnering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Capacity for the Emerging Aged Care Needs of Culturally and Linguistically Diverse Communities.</dc:title>
  <dc:creator>david@outcomesplus.com.au</dc:creator>
  <cp:lastModifiedBy>David Ettershank</cp:lastModifiedBy>
  <cp:revision>156</cp:revision>
  <cp:lastPrinted>2014-11-12T23:14:44Z</cp:lastPrinted>
  <dcterms:created xsi:type="dcterms:W3CDTF">2014-10-13T23:16:11Z</dcterms:created>
  <dcterms:modified xsi:type="dcterms:W3CDTF">2015-05-26T07:02:05Z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0x0101004303B645D3F8C04CB7E53E5BAFC4F290</vt:lpwstr>
  </property>
  <property fmtid="{D5CDD505-2E9C-101B-9397-08002B2CF9AE}" pid="3" name="SharedWithUsers">
    <vt:lpwstr>13;#David Ettershank;#23;#Kerry Jennings</vt:lpwstr>
  </property>
</Properties>
</file>