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emf" ContentType="image/x-emf"/>
  <Default Extension="jpg" ContentType="image/jpeg"/>
  <Default Extension="rels" ContentType="application/vnd.openxmlformats-package.relationships+xml"/>
  <Override PartName="/ppt/presentation.xml" ContentType="application/vnd.openxmlformats-officedocument.presentationml.presentation.main+xml"/>
  <Override PartName="/ppt/slides/slide3.xml" ContentType="application/vnd.openxmlformats-officedocument.presentationml.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1.xml" ContentType="application/vnd.openxmlformats-officedocument.theme+xml"/>
  <Override PartName="/ppt/slideLayouts/slideLayout27.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s/slide8.xml" ContentType="application/vnd.openxmlformats-officedocument.presentationml.slide+xml"/>
  <Override PartName="/ppt/notesSlides/notesSlide8.xml" ContentType="application/vnd.openxmlformats-officedocument.presentationml.notesSlide+xml"/>
  <Override PartName="/ppt/slideLayouts/slideLayout53.xml" ContentType="application/vnd.openxmlformats-officedocument.presentationml.slideLayout+xml"/>
  <Override PartName="/ppt/slideMasters/slideMaster6.xml" ContentType="application/vnd.openxmlformats-officedocument.presentationml.slideMaster+xml"/>
  <Override PartName="/ppt/slideLayouts/slideLayout56.xml" ContentType="application/vnd.openxmlformats-officedocument.presentationml.slideLayout+xml"/>
  <Override PartName="/ppt/theme/theme6.xml" ContentType="application/vnd.openxmlformats-officedocument.theme+xml"/>
  <Override PartName="/ppt/slides/slide16.xml" ContentType="application/vnd.openxmlformats-officedocument.presentationml.slide+xml"/>
  <Override PartName="/ppt/notesSlides/notesSlide11.xml" ContentType="application/vnd.openxmlformats-officedocument.presentationml.notesSlide+xml"/>
  <Override PartName="/ppt/slideLayouts/slideLayout116.xml" ContentType="application/vnd.openxmlformats-officedocument.presentationml.slideLayout+xml"/>
  <Override PartName="/ppt/slideMasters/slideMaster10.xml" ContentType="application/vnd.openxmlformats-officedocument.presentationml.slideMaster+xml"/>
  <Override PartName="/ppt/slideLayouts/slideLayout121.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s/slide29.xml" ContentType="application/vnd.openxmlformats-officedocument.presentationml.slide+xml"/>
  <Override PartName="/ppt/notesSlides/notesSlide20.xml" ContentType="application/vnd.openxmlformats-officedocument.presentationml.notes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1.xml" ContentType="application/vnd.openxmlformats-officedocument.presentationml.slide+xml"/>
  <Override PartName="/ppt/slideLayouts/slideLayout14.xml" ContentType="application/vnd.openxmlformats-officedocument.presentationml.slideLayout+xml"/>
  <Override PartName="/ppt/slideMasters/slideMaster2.xml" ContentType="application/vnd.openxmlformats-officedocument.presentationml.slideMaster+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s/slide24.xml" ContentType="application/vnd.openxmlformats-officedocument.presentationml.slide+xml"/>
  <Override PartName="/ppt/notesSlides/notesSlide15.xml" ContentType="application/vnd.openxmlformats-officedocument.presentationml.notesSlide+xml"/>
  <Override PartName="/ppt/slides/slide32.xml" ContentType="application/vnd.openxmlformats-officedocument.presentationml.slide+xml"/>
  <Override PartName="/ppt/notesSlides/notesSlide23.xml" ContentType="application/vnd.openxmlformats-officedocument.presentationml.notesSlide+xml"/>
  <Override PartName="/ppt/slideLayouts/slideLayout34.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33.xml" ContentType="application/vnd.openxmlformats-officedocument.presentationml.slideLayout+xml"/>
  <Override PartName="/ppt/slides/slide37.xml" ContentType="application/vnd.openxmlformats-officedocument.presentationml.slide+xml"/>
  <Override PartName="/ppt/slides/slide40.xml" ContentType="application/vnd.openxmlformats-officedocument.presentationml.slide+xml"/>
  <Override PartName="/ppt/notesSlides/notesSlide30.xml" ContentType="application/vnd.openxmlformats-officedocument.presentationml.notesSlide+xml"/>
  <Override PartName="/ppt/viewProps.xml" ContentType="application/vnd.openxmlformats-officedocument.presentationml.viewProps+xml"/>
  <Override PartName="/ppt/slideMasters/slideMaster7.xml" ContentType="application/vnd.openxmlformats-officedocument.presentationml.slideMaster+xml"/>
  <Override PartName="/ppt/slideLayouts/slideLayout78.xml" ContentType="application/vnd.openxmlformats-officedocument.presentationml.slideLayout+xml"/>
  <Override PartName="/ppt/theme/theme7.xml" ContentType="application/vnd.openxmlformats-officedocument.theme+xml"/>
  <Override PartName="/ppt/slides/slide6.xml" ContentType="application/vnd.openxmlformats-officedocument.presentationml.slide+xml"/>
  <Override PartName="/ppt/notesSlides/notesSlide6.xml" ContentType="application/vnd.openxmlformats-officedocument.presentationml.notesSlide+xml"/>
  <Override PartName="/ppt/slides/slide19.xml" ContentType="application/vnd.openxmlformats-officedocument.presentationml.slide+xml"/>
  <Override PartName="/ppt/notesSlides/notesSlide12.xml" ContentType="application/vnd.openxmlformats-officedocument.presentationml.notesSlide+xml"/>
  <Override PartName="/ppt/slides/slide1.xml" ContentType="application/vnd.openxmlformats-officedocument.presentationml.slide+xml"/>
  <Override PartName="/ppt/notesSlides/notesSlide1.xml" ContentType="application/vnd.openxmlformats-officedocument.presentationml.notesSlide+xml"/>
  <Override PartName="/ppt/slides/slide14.xml" ContentType="application/vnd.openxmlformats-officedocument.presentationml.slide+xml"/>
  <Override PartName="/ppt/slides/slide22.xml" ContentType="application/vnd.openxmlformats-officedocument.presentationml.slide+xml"/>
  <Override PartName="/ppt/notesSlides/notesSlide14.xml" ContentType="application/vnd.openxmlformats-officedocument.presentationml.notesSlide+xml"/>
  <Override PartName="/ppt/slides/slide27.xml" ContentType="application/vnd.openxmlformats-officedocument.presentationml.slide+xml"/>
  <Override PartName="/ppt/notesSlides/notesSlide18.xml" ContentType="application/vnd.openxmlformats-officedocument.presentationml.notesSlide+xml"/>
  <Override PartName="/ppt/slides/slide30.xml" ContentType="application/vnd.openxmlformats-officedocument.presentationml.slide+xml"/>
  <Override PartName="/ppt/notesSlides/notesSlide21.xml" ContentType="application/vnd.openxmlformats-officedocument.presentationml.notesSlide+xml"/>
  <Override PartName="/ppt/slides/slide35.xml" ContentType="application/vnd.openxmlformats-officedocument.presentationml.slide+xml"/>
  <Override PartName="/ppt/notesSlides/notesSlide26.xml" ContentType="application/vnd.openxmlformats-officedocument.presentationml.notesSlide+xml"/>
  <Override PartName="/ppt/commentAuthors.xml" ContentType="application/vnd.openxmlformats-officedocument.presentationml.commentAuthors+xml"/>
  <Override PartName="/ppt/slideMasters/slideMaster5.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s/slide9.xml" ContentType="application/vnd.openxmlformats-officedocument.presentationml.slide+xml"/>
  <Override PartName="/ppt/notesSlides/notesSlide9.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12.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s/slide25.xml" ContentType="application/vnd.openxmlformats-officedocument.presentationml.slide+xml"/>
  <Override PartName="/ppt/notesSlides/notesSlide16.xml" ContentType="application/vnd.openxmlformats-officedocument.presentationml.notesSlide+xml"/>
  <Override PartName="/ppt/slides/slide33.xml" ContentType="application/vnd.openxmlformats-officedocument.presentationml.slide+xml"/>
  <Override PartName="/ppt/notesSlides/notesSlide24.xml" ContentType="application/vnd.openxmlformats-officedocument.presentationml.notesSlide+xml"/>
  <Override PartName="/ppt/slides/slide38.xml" ContentType="application/vnd.openxmlformats-officedocument.presentationml.slide+xml"/>
  <Override PartName="/ppt/notesSlides/notesSlide28.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15.xml" ContentType="application/vnd.openxmlformats-officedocument.presentationml.slide+xml"/>
  <Override PartName="/ppt/notesSlides/notesSlide10.xml" ContentType="application/vnd.openxmlformats-officedocument.presentationml.notesSlide+xml"/>
  <Override PartName="/ppt/slides/slide23.xml" ContentType="application/vnd.openxmlformats-officedocument.presentationml.slide+xml"/>
  <Override PartName="/ppt/slides/slide28.xml" ContentType="application/vnd.openxmlformats-officedocument.presentationml.slide+xml"/>
  <Override PartName="/ppt/notesSlides/notesSlide19.xml" ContentType="application/vnd.openxmlformats-officedocument.presentationml.notesSlide+xml"/>
  <Override PartName="/ppt/slides/slide36.xml" ContentType="application/vnd.openxmlformats-officedocument.presentationml.slide+xml"/>
  <Override PartName="/ppt/notesSlides/notesSlide27.xml" ContentType="application/vnd.openxmlformats-officedocument.presentationml.notesSlide+xml"/>
  <Override PartName="/ppt/slides/slide10.xml" ContentType="application/vnd.openxmlformats-officedocument.presentationml.slide+xml"/>
  <Override PartName="/ppt/slides/slide31.xml" ContentType="application/vnd.openxmlformats-officedocument.presentationml.slide+xml"/>
  <Override PartName="/ppt/notesSlides/notesSlide22.xml" ContentType="application/vnd.openxmlformats-officedocument.presentationml.notesSlide+xml"/>
  <Override PartName="/ppt/presProps.xml" ContentType="application/vnd.openxmlformats-officedocument.presentationml.presProps+xml"/>
  <Override PartName="/ppt/slides/slide5.xml" ContentType="application/vnd.openxmlformats-officedocument.presentationml.slide+xml"/>
  <Override PartName="/ppt/notesSlides/notesSlide5.xml" ContentType="application/vnd.openxmlformats-officedocument.presentationml.notesSlide+xml"/>
  <Override PartName="/ppt/slides/slide13.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notesSlides/notesSlide17.xml" ContentType="application/vnd.openxmlformats-officedocument.presentationml.notesSlide+xml"/>
  <Override PartName="/ppt/slides/slide39.xml" ContentType="application/vnd.openxmlformats-officedocument.presentationml.slide+xml"/>
  <Override PartName="/ppt/notesSlides/notesSlide29.xml" ContentType="application/vnd.openxmlformats-officedocument.presentationml.notesSlide+xml"/>
  <Override PartName="/ppt/tableStyles.xml" ContentType="application/vnd.openxmlformats-officedocument.presentationml.tableStyles+xml"/>
  <Override PartName="/ppt/slides/slide21.xml" ContentType="application/vnd.openxmlformats-officedocument.presentationml.slide+xml"/>
  <Override PartName="/ppt/slides/slide34.xml" ContentType="application/vnd.openxmlformats-officedocument.presentationml.slide+xml"/>
  <Override PartName="/ppt/notesSlides/notesSlide25.xml" ContentType="application/vnd.openxmlformats-officedocument.presentationml.notesSlide+xml"/>
  <Override PartName="/ppt/handoutMasters/handoutMaster1.xml" ContentType="application/vnd.openxmlformats-officedocument.presentationml.handoutMaster+xml"/>
  <Override PartName="/ppt/theme/theme12.xml" ContentType="application/vnd.openxmlformats-officedocument.theme+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82" r:id="rId4"/>
    <p:sldMasterId id="2147483694" r:id="rId5"/>
    <p:sldMasterId id="2147483706" r:id="rId6"/>
    <p:sldMasterId id="2147483749" r:id="rId7"/>
    <p:sldMasterId id="2147483899" r:id="rId10"/>
  </p:sldMasterIdLst>
  <p:notesMasterIdLst>
    <p:notesMasterId r:id="rId51"/>
  </p:notesMasterIdLst>
  <p:handoutMasterIdLst>
    <p:handoutMasterId r:id="rId52"/>
  </p:handoutMasterIdLst>
  <p:sldIdLst>
    <p:sldId id="372" r:id="rId11"/>
    <p:sldId id="310" r:id="rId12"/>
    <p:sldId id="431" r:id="rId13"/>
    <p:sldId id="437" r:id="rId14"/>
    <p:sldId id="438" r:id="rId15"/>
    <p:sldId id="439" r:id="rId16"/>
    <p:sldId id="565" r:id="rId17"/>
    <p:sldId id="617" r:id="rId18"/>
    <p:sldId id="571" r:id="rId19"/>
    <p:sldId id="574" r:id="rId20"/>
    <p:sldId id="600" r:id="rId21"/>
    <p:sldId id="603" r:id="rId22"/>
    <p:sldId id="604" r:id="rId23"/>
    <p:sldId id="605" r:id="rId24"/>
    <p:sldId id="623" r:id="rId25"/>
    <p:sldId id="606" r:id="rId26"/>
    <p:sldId id="607" r:id="rId27"/>
    <p:sldId id="608" r:id="rId28"/>
    <p:sldId id="611" r:id="rId29"/>
    <p:sldId id="612" r:id="rId30"/>
    <p:sldId id="579" r:id="rId31"/>
    <p:sldId id="580" r:id="rId32"/>
    <p:sldId id="614" r:id="rId33"/>
    <p:sldId id="622" r:id="rId34"/>
    <p:sldId id="592" r:id="rId35"/>
    <p:sldId id="616" r:id="rId36"/>
    <p:sldId id="619" r:id="rId37"/>
    <p:sldId id="620" r:id="rId38"/>
    <p:sldId id="621" r:id="rId39"/>
    <p:sldId id="624" r:id="rId40"/>
    <p:sldId id="432" r:id="rId41"/>
    <p:sldId id="615" r:id="rId42"/>
    <p:sldId id="589" r:id="rId43"/>
    <p:sldId id="450" r:id="rId44"/>
    <p:sldId id="424" r:id="rId45"/>
    <p:sldId id="625" r:id="rId46"/>
    <p:sldId id="597" r:id="rId47"/>
    <p:sldId id="497" r:id="rId48"/>
    <p:sldId id="598" r:id="rId49"/>
    <p:sldId id="371" r:id="rId50"/>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1141" userDrawn="1">
          <p15:clr>
            <a:srgbClr val="A4A3A4"/>
          </p15:clr>
        </p15:guide>
        <p15:guide id="3" pos="7333" userDrawn="1">
          <p15:clr>
            <a:srgbClr val="A4A3A4"/>
          </p15:clr>
        </p15:guide>
        <p15:guide id="4" orient="horz" pos="27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Davis" initials="SD" lastIdx="39" clrIdx="0">
    <p:extLst>
      <p:ext uri="{19B8F6BF-5375-455C-9EA6-DF929625EA0E}">
        <p15:presenceInfo xmlns:p15="http://schemas.microsoft.com/office/powerpoint/2012/main" userId="9b5fedb28acbf1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3C44"/>
    <a:srgbClr val="F68100"/>
    <a:srgbClr val="F4911D"/>
    <a:srgbClr val="42244C"/>
    <a:srgbClr val="140B17"/>
    <a:srgbClr val="3B2044"/>
    <a:srgbClr val="4C2959"/>
    <a:srgbClr val="C00000"/>
    <a:srgbClr val="FF7C8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7" autoAdjust="0"/>
    <p:restoredTop sz="95374" autoAdjust="0"/>
  </p:normalViewPr>
  <p:slideViewPr>
    <p:cSldViewPr snapToGrid="0">
      <p:cViewPr varScale="1">
        <p:scale>
          <a:sx n="53" d="100"/>
          <a:sy n="53" d="100"/>
        </p:scale>
        <p:origin x="566" y="21"/>
      </p:cViewPr>
      <p:guideLst>
        <p:guide orient="horz" pos="1139"/>
        <p:guide pos="1141"/>
        <p:guide pos="7333"/>
        <p:guide orient="horz" pos="2795"/>
      </p:guideLst>
    </p:cSldViewPr>
  </p:slideViewPr>
  <p:outlineViewPr>
    <p:cViewPr>
      <p:scale>
        <a:sx n="33" d="100"/>
        <a:sy n="33" d="100"/>
      </p:scale>
      <p:origin x="0" y="-3232"/>
    </p:cViewPr>
  </p:outlineViewPr>
  <p:notesTextViewPr>
    <p:cViewPr>
      <p:scale>
        <a:sx n="1" d="1"/>
        <a:sy n="1" d="1"/>
      </p:scale>
      <p:origin x="0" y="0"/>
    </p:cViewPr>
  </p:notesTextViewPr>
  <p:notesViewPr>
    <p:cSldViewPr snapToGrid="0">
      <p:cViewPr varScale="1">
        <p:scale>
          <a:sx n="93" d="100"/>
          <a:sy n="93" d="100"/>
        </p:scale>
        <p:origin x="3504" y="232"/>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3.xml" Id="rId13" /><Relationship Type="http://schemas.openxmlformats.org/officeDocument/2006/relationships/slide" Target="/ppt/slides/slide8.xml" Id="rId18" /><Relationship Type="http://schemas.openxmlformats.org/officeDocument/2006/relationships/slide" Target="/ppt/slides/slide16.xml" Id="rId26" /><Relationship Type="http://schemas.openxmlformats.org/officeDocument/2006/relationships/slide" Target="/ppt/slides/slide29.xml" Id="rId39" /><Relationship Type="http://schemas.openxmlformats.org/officeDocument/2006/relationships/slide" Target="/ppt/slides/slide11.xml" Id="rId21" /><Relationship Type="http://schemas.openxmlformats.org/officeDocument/2006/relationships/slide" Target="/ppt/slides/slide24.xml" Id="rId34" /><Relationship Type="http://schemas.openxmlformats.org/officeDocument/2006/relationships/slide" Target="/ppt/slides/slide32.xml" Id="rId42" /><Relationship Type="http://schemas.openxmlformats.org/officeDocument/2006/relationships/slide" Target="/ppt/slides/slide37.xml" Id="rId47" /><Relationship Type="http://schemas.openxmlformats.org/officeDocument/2006/relationships/slide" Target="/ppt/slides/slide40.xml" Id="rId50" /><Relationship Type="http://schemas.openxmlformats.org/officeDocument/2006/relationships/viewProps" Target="/ppt/viewProps.xml" Id="rId55" /><Relationship Type="http://schemas.openxmlformats.org/officeDocument/2006/relationships/slideMaster" Target="/ppt/slideMasters/slideMaster7.xml" Id="rId7" /><Relationship Type="http://schemas.openxmlformats.org/officeDocument/2006/relationships/slideMaster" Target="/ppt/slideMasters/slideMaster2.xml" Id="rId2" /><Relationship Type="http://schemas.openxmlformats.org/officeDocument/2006/relationships/slide" Target="/ppt/slides/slide6.xml" Id="rId16" /><Relationship Type="http://schemas.openxmlformats.org/officeDocument/2006/relationships/slide" Target="/ppt/slides/slide19.xml" Id="rId29" /><Relationship Type="http://schemas.openxmlformats.org/officeDocument/2006/relationships/slide" Target="/ppt/slides/slide1.xml" Id="rId11" /><Relationship Type="http://schemas.openxmlformats.org/officeDocument/2006/relationships/slide" Target="/ppt/slides/slide14.xml" Id="rId24" /><Relationship Type="http://schemas.openxmlformats.org/officeDocument/2006/relationships/slide" Target="/ppt/slides/slide22.xml" Id="rId32" /><Relationship Type="http://schemas.openxmlformats.org/officeDocument/2006/relationships/slide" Target="/ppt/slides/slide27.xml" Id="rId37" /><Relationship Type="http://schemas.openxmlformats.org/officeDocument/2006/relationships/slide" Target="/ppt/slides/slide30.xml" Id="rId40" /><Relationship Type="http://schemas.openxmlformats.org/officeDocument/2006/relationships/slide" Target="/ppt/slides/slide35.xml" Id="rId45" /><Relationship Type="http://schemas.openxmlformats.org/officeDocument/2006/relationships/commentAuthors" Target="/ppt/commentAuthors.xml" Id="rId53" /><Relationship Type="http://schemas.openxmlformats.org/officeDocument/2006/relationships/slideMaster" Target="/ppt/slideMasters/slideMaster5.xml" Id="rId5" /><Relationship Type="http://schemas.openxmlformats.org/officeDocument/2006/relationships/slide" Target="/ppt/slides/slide9.xml" Id="rId19" /><Relationship Type="http://schemas.openxmlformats.org/officeDocument/2006/relationships/slideMaster" Target="/ppt/slideMasters/slideMaster4.xml" Id="rId4" /><Relationship Type="http://schemas.openxmlformats.org/officeDocument/2006/relationships/slide" Target="/ppt/slides/slide4.xml" Id="rId14" /><Relationship Type="http://schemas.openxmlformats.org/officeDocument/2006/relationships/slide" Target="/ppt/slides/slide12.xml" Id="rId22" /><Relationship Type="http://schemas.openxmlformats.org/officeDocument/2006/relationships/slide" Target="/ppt/slides/slide17.xml" Id="rId27" /><Relationship Type="http://schemas.openxmlformats.org/officeDocument/2006/relationships/slide" Target="/ppt/slides/slide20.xml" Id="rId30" /><Relationship Type="http://schemas.openxmlformats.org/officeDocument/2006/relationships/slide" Target="/ppt/slides/slide25.xml" Id="rId35" /><Relationship Type="http://schemas.openxmlformats.org/officeDocument/2006/relationships/slide" Target="/ppt/slides/slide33.xml" Id="rId43" /><Relationship Type="http://schemas.openxmlformats.org/officeDocument/2006/relationships/slide" Target="/ppt/slides/slide38.xml" Id="rId48" /><Relationship Type="http://schemas.openxmlformats.org/officeDocument/2006/relationships/theme" Target="/ppt/theme/theme1.xml" Id="rId56" /><Relationship Type="http://schemas.openxmlformats.org/officeDocument/2006/relationships/notesMaster" Target="/ppt/notesMasters/notesMaster1.xml" Id="rId51" /><Relationship Type="http://schemas.openxmlformats.org/officeDocument/2006/relationships/slideMaster" Target="/ppt/slideMasters/slideMaster3.xml" Id="rId3" /><Relationship Type="http://schemas.openxmlformats.org/officeDocument/2006/relationships/slide" Target="/ppt/slides/slide2.xml" Id="rId12" /><Relationship Type="http://schemas.openxmlformats.org/officeDocument/2006/relationships/slide" Target="/ppt/slides/slide7.xml" Id="rId17" /><Relationship Type="http://schemas.openxmlformats.org/officeDocument/2006/relationships/slide" Target="/ppt/slides/slide15.xml" Id="rId25" /><Relationship Type="http://schemas.openxmlformats.org/officeDocument/2006/relationships/slide" Target="/ppt/slides/slide23.xml" Id="rId33" /><Relationship Type="http://schemas.openxmlformats.org/officeDocument/2006/relationships/slide" Target="/ppt/slides/slide28.xml" Id="rId38" /><Relationship Type="http://schemas.openxmlformats.org/officeDocument/2006/relationships/slide" Target="/ppt/slides/slide36.xml" Id="rId46" /><Relationship Type="http://schemas.openxmlformats.org/officeDocument/2006/relationships/slide" Target="/ppt/slides/slide10.xml" Id="rId20" /><Relationship Type="http://schemas.openxmlformats.org/officeDocument/2006/relationships/slide" Target="/ppt/slides/slide31.xml" Id="rId41" /><Relationship Type="http://schemas.openxmlformats.org/officeDocument/2006/relationships/presProps" Target="/ppt/presProps.xml" Id="rId54" /><Relationship Type="http://schemas.openxmlformats.org/officeDocument/2006/relationships/slideMaster" Target="/ppt/slideMasters/slideMaster1.xml" Id="rId1" /><Relationship Type="http://schemas.openxmlformats.org/officeDocument/2006/relationships/slideMaster" Target="/ppt/slideMasters/slideMaster6.xml" Id="rId6" /><Relationship Type="http://schemas.openxmlformats.org/officeDocument/2006/relationships/slide" Target="/ppt/slides/slide5.xml" Id="rId15" /><Relationship Type="http://schemas.openxmlformats.org/officeDocument/2006/relationships/slide" Target="/ppt/slides/slide13.xml" Id="rId23" /><Relationship Type="http://schemas.openxmlformats.org/officeDocument/2006/relationships/slide" Target="/ppt/slides/slide18.xml" Id="rId28" /><Relationship Type="http://schemas.openxmlformats.org/officeDocument/2006/relationships/slide" Target="/ppt/slides/slide26.xml" Id="rId36" /><Relationship Type="http://schemas.openxmlformats.org/officeDocument/2006/relationships/slide" Target="/ppt/slides/slide39.xml" Id="rId49" /><Relationship Type="http://schemas.openxmlformats.org/officeDocument/2006/relationships/tableStyles" Target="/ppt/tableStyles.xml" Id="rId57" /><Relationship Type="http://schemas.openxmlformats.org/officeDocument/2006/relationships/slideMaster" Target="/ppt/slideMasters/slideMaster10.xml" Id="rId10" /><Relationship Type="http://schemas.openxmlformats.org/officeDocument/2006/relationships/slide" Target="/ppt/slides/slide21.xml" Id="rId31" /><Relationship Type="http://schemas.openxmlformats.org/officeDocument/2006/relationships/slide" Target="/ppt/slides/slide34.xml" Id="rId44" /><Relationship Type="http://schemas.openxmlformats.org/officeDocument/2006/relationships/handoutMaster" Target="/ppt/handoutMasters/handoutMaster1.xml" Id="rId52" /></Relationships>
</file>

<file path=ppt/handoutMasters/_rels/handoutMaster1.xml.rels>&#65279;<?xml version="1.0" encoding="utf-8"?><Relationships xmlns="http://schemas.openxmlformats.org/package/2006/relationships"><Relationship Type="http://schemas.openxmlformats.org/officeDocument/2006/relationships/theme" Target="/ppt/theme/theme12.xml"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813C11D8-A89A-42E3-A0E2-72150E574FE6}" type="datetimeFigureOut">
              <a:rPr lang="en-AU" smtClean="0"/>
              <a:t>13/09/2022</a:t>
            </a:fld>
            <a:endParaRPr lang="en-AU"/>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EAB8DAB9-DCB8-4B22-9C66-891BB22826D1}" type="slidenum">
              <a:rPr lang="en-AU" smtClean="0"/>
              <a:t>‹#›</a:t>
            </a:fld>
            <a:endParaRPr lang="en-AU"/>
          </a:p>
        </p:txBody>
      </p:sp>
    </p:spTree>
    <p:extLst>
      <p:ext uri="{BB962C8B-B14F-4D97-AF65-F5344CB8AC3E}">
        <p14:creationId xmlns:p14="http://schemas.microsoft.com/office/powerpoint/2010/main" val="3557671116"/>
      </p:ext>
    </p:extLst>
  </p:cSld>
  <p:clrMap bg1="lt1" tx1="dk1" bg2="lt2" tx2="dk2" accent1="accent1" accent2="accent2" accent3="accent3" accent4="accent4" accent5="accent5" accent6="accent6" hlink="hlink" folHlink="folHlink"/>
</p:handoutMaster>
</file>

<file path=ppt/notesMasters/_rels/notesMaster1.xml.rels>&#65279;<?xml version="1.0" encoding="utf-8"?><Relationships xmlns="http://schemas.openxmlformats.org/package/2006/relationships"><Relationship Type="http://schemas.openxmlformats.org/officeDocument/2006/relationships/theme" Target="/ppt/theme/theme11.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EDA2807-43A2-48F0-987C-DD202E1026BC}" type="datetimeFigureOut">
              <a:rPr lang="en-AU" smtClean="0"/>
              <a:t>13/09/2022</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2646B2B-3C50-4D4E-B69A-6E26EFAD0127}" type="slidenum">
              <a:rPr lang="en-AU" smtClean="0"/>
              <a:t>‹#›</a:t>
            </a:fld>
            <a:endParaRPr lang="en-AU"/>
          </a:p>
        </p:txBody>
      </p:sp>
    </p:spTree>
    <p:extLst>
      <p:ext uri="{BB962C8B-B14F-4D97-AF65-F5344CB8AC3E}">
        <p14:creationId xmlns:p14="http://schemas.microsoft.com/office/powerpoint/2010/main" val="130844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1.xml" Id="rId2" /><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slide" Target="/ppt/slides/slide15.xml" Id="rId2" /><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slide" Target="/ppt/slides/slide16.xml" Id="rId2" /><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slide" Target="/ppt/slides/slide19.xml" Id="rId2" /><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slide" Target="/ppt/slides/slide20.xml" Id="rId2" /><Relationship Type="http://schemas.openxmlformats.org/officeDocument/2006/relationships/notesMaster" Target="/ppt/notesMasters/notesMaster1.xml" Id="rId1" /></Relationships>
</file>

<file path=ppt/notesSlides/_rels/notesSlide14.xml.rels>&#65279;<?xml version="1.0" encoding="utf-8"?><Relationships xmlns="http://schemas.openxmlformats.org/package/2006/relationships"><Relationship Type="http://schemas.openxmlformats.org/officeDocument/2006/relationships/slide" Target="/ppt/slides/slide22.xml" Id="rId2" /><Relationship Type="http://schemas.openxmlformats.org/officeDocument/2006/relationships/notesMaster" Target="/ppt/notesMasters/notesMaster1.xml" Id="rId1" /></Relationships>
</file>

<file path=ppt/notesSlides/_rels/notesSlide15.xml.rels>&#65279;<?xml version="1.0" encoding="utf-8"?><Relationships xmlns="http://schemas.openxmlformats.org/package/2006/relationships"><Relationship Type="http://schemas.openxmlformats.org/officeDocument/2006/relationships/slide" Target="/ppt/slides/slide24.xml" Id="rId2" /><Relationship Type="http://schemas.openxmlformats.org/officeDocument/2006/relationships/notesMaster" Target="/ppt/notesMasters/notesMaster1.xml" Id="rId1" /></Relationships>
</file>

<file path=ppt/notesSlides/_rels/notesSlide16.xml.rels>&#65279;<?xml version="1.0" encoding="utf-8"?><Relationships xmlns="http://schemas.openxmlformats.org/package/2006/relationships"><Relationship Type="http://schemas.openxmlformats.org/officeDocument/2006/relationships/slide" Target="/ppt/slides/slide25.xml" Id="rId2" /><Relationship Type="http://schemas.openxmlformats.org/officeDocument/2006/relationships/notesMaster" Target="/ppt/notesMasters/notesMaster1.xml" Id="rId1" /></Relationships>
</file>

<file path=ppt/notesSlides/_rels/notesSlide17.xml.rels>&#65279;<?xml version="1.0" encoding="utf-8"?><Relationships xmlns="http://schemas.openxmlformats.org/package/2006/relationships"><Relationship Type="http://schemas.openxmlformats.org/officeDocument/2006/relationships/slide" Target="/ppt/slides/slide26.xml" Id="rId2" /><Relationship Type="http://schemas.openxmlformats.org/officeDocument/2006/relationships/notesMaster" Target="/ppt/notesMasters/notesMaster1.xml" Id="rId1" /></Relationships>
</file>

<file path=ppt/notesSlides/_rels/notesSlide18.xml.rels>&#65279;<?xml version="1.0" encoding="utf-8"?><Relationships xmlns="http://schemas.openxmlformats.org/package/2006/relationships"><Relationship Type="http://schemas.openxmlformats.org/officeDocument/2006/relationships/slide" Target="/ppt/slides/slide27.xml" Id="rId2" /><Relationship Type="http://schemas.openxmlformats.org/officeDocument/2006/relationships/notesMaster" Target="/ppt/notesMasters/notesMaster1.xml" Id="rId1" /></Relationships>
</file>

<file path=ppt/notesSlides/_rels/notesSlide19.xml.rels>&#65279;<?xml version="1.0" encoding="utf-8"?><Relationships xmlns="http://schemas.openxmlformats.org/package/2006/relationships"><Relationship Type="http://schemas.openxmlformats.org/officeDocument/2006/relationships/slide" Target="/ppt/slides/slide28.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20.xml.rels>&#65279;<?xml version="1.0" encoding="utf-8"?><Relationships xmlns="http://schemas.openxmlformats.org/package/2006/relationships"><Relationship Type="http://schemas.openxmlformats.org/officeDocument/2006/relationships/slide" Target="/ppt/slides/slide29.xml" Id="rId2" /><Relationship Type="http://schemas.openxmlformats.org/officeDocument/2006/relationships/notesMaster" Target="/ppt/notesMasters/notesMaster1.xml" Id="rId1" /></Relationships>
</file>

<file path=ppt/notesSlides/_rels/notesSlide21.xml.rels>&#65279;<?xml version="1.0" encoding="utf-8"?><Relationships xmlns="http://schemas.openxmlformats.org/package/2006/relationships"><Relationship Type="http://schemas.openxmlformats.org/officeDocument/2006/relationships/slide" Target="/ppt/slides/slide30.xml" Id="rId2" /><Relationship Type="http://schemas.openxmlformats.org/officeDocument/2006/relationships/notesMaster" Target="/ppt/notesMasters/notesMaster1.xml" Id="rId1" /></Relationships>
</file>

<file path=ppt/notesSlides/_rels/notesSlide22.xml.rels>&#65279;<?xml version="1.0" encoding="utf-8"?><Relationships xmlns="http://schemas.openxmlformats.org/package/2006/relationships"><Relationship Type="http://schemas.openxmlformats.org/officeDocument/2006/relationships/slide" Target="/ppt/slides/slide31.xml" Id="rId2" /><Relationship Type="http://schemas.openxmlformats.org/officeDocument/2006/relationships/notesMaster" Target="/ppt/notesMasters/notesMaster1.xml" Id="rId1" /></Relationships>
</file>

<file path=ppt/notesSlides/_rels/notesSlide23.xml.rels>&#65279;<?xml version="1.0" encoding="utf-8"?><Relationships xmlns="http://schemas.openxmlformats.org/package/2006/relationships"><Relationship Type="http://schemas.openxmlformats.org/officeDocument/2006/relationships/slide" Target="/ppt/slides/slide32.xml" Id="rId2" /><Relationship Type="http://schemas.openxmlformats.org/officeDocument/2006/relationships/notesMaster" Target="/ppt/notesMasters/notesMaster1.xml" Id="rId1" /></Relationships>
</file>

<file path=ppt/notesSlides/_rels/notesSlide24.xml.rels>&#65279;<?xml version="1.0" encoding="utf-8"?><Relationships xmlns="http://schemas.openxmlformats.org/package/2006/relationships"><Relationship Type="http://schemas.openxmlformats.org/officeDocument/2006/relationships/slide" Target="/ppt/slides/slide33.xml" Id="rId2" /><Relationship Type="http://schemas.openxmlformats.org/officeDocument/2006/relationships/notesMaster" Target="/ppt/notesMasters/notesMaster1.xml" Id="rId1" /></Relationships>
</file>

<file path=ppt/notesSlides/_rels/notesSlide25.xml.rels>&#65279;<?xml version="1.0" encoding="utf-8"?><Relationships xmlns="http://schemas.openxmlformats.org/package/2006/relationships"><Relationship Type="http://schemas.openxmlformats.org/officeDocument/2006/relationships/slide" Target="/ppt/slides/slide34.xml" Id="rId2" /><Relationship Type="http://schemas.openxmlformats.org/officeDocument/2006/relationships/notesMaster" Target="/ppt/notesMasters/notesMaster1.xml" Id="rId1" /></Relationships>
</file>

<file path=ppt/notesSlides/_rels/notesSlide26.xml.rels>&#65279;<?xml version="1.0" encoding="utf-8"?><Relationships xmlns="http://schemas.openxmlformats.org/package/2006/relationships"><Relationship Type="http://schemas.openxmlformats.org/officeDocument/2006/relationships/slide" Target="/ppt/slides/slide35.xml" Id="rId2" /><Relationship Type="http://schemas.openxmlformats.org/officeDocument/2006/relationships/notesMaster" Target="/ppt/notesMasters/notesMaster1.xml" Id="rId1" /></Relationships>
</file>

<file path=ppt/notesSlides/_rels/notesSlide27.xml.rels>&#65279;<?xml version="1.0" encoding="utf-8"?><Relationships xmlns="http://schemas.openxmlformats.org/package/2006/relationships"><Relationship Type="http://schemas.openxmlformats.org/officeDocument/2006/relationships/slide" Target="/ppt/slides/slide36.xml" Id="rId2" /><Relationship Type="http://schemas.openxmlformats.org/officeDocument/2006/relationships/notesMaster" Target="/ppt/notesMasters/notesMaster1.xml" Id="rId1" /></Relationships>
</file>

<file path=ppt/notesSlides/_rels/notesSlide28.xml.rels>&#65279;<?xml version="1.0" encoding="utf-8"?><Relationships xmlns="http://schemas.openxmlformats.org/package/2006/relationships"><Relationship Type="http://schemas.openxmlformats.org/officeDocument/2006/relationships/slide" Target="/ppt/slides/slide38.xml" Id="rId2" /><Relationship Type="http://schemas.openxmlformats.org/officeDocument/2006/relationships/notesMaster" Target="/ppt/notesMasters/notesMaster1.xml" Id="rId1" /></Relationships>
</file>

<file path=ppt/notesSlides/_rels/notesSlide29.xml.rels>&#65279;<?xml version="1.0" encoding="utf-8"?><Relationships xmlns="http://schemas.openxmlformats.org/package/2006/relationships"><Relationship Type="http://schemas.openxmlformats.org/officeDocument/2006/relationships/slide" Target="/ppt/slides/slide39.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3.xml" Id="rId2" /><Relationship Type="http://schemas.openxmlformats.org/officeDocument/2006/relationships/notesMaster" Target="/ppt/notesMasters/notesMaster1.xml" Id="rId1" /></Relationships>
</file>

<file path=ppt/notesSlides/_rels/notesSlide30.xml.rels>&#65279;<?xml version="1.0" encoding="utf-8"?><Relationships xmlns="http://schemas.openxmlformats.org/package/2006/relationships"><Relationship Type="http://schemas.openxmlformats.org/officeDocument/2006/relationships/slide" Target="/ppt/slides/slide40.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5.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6.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slide" Target="/ppt/slides/slide9.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646B2B-3C50-4D4E-B69A-6E26EFAD0127}" type="slidenum">
              <a:rPr lang="en-AU" smtClean="0"/>
              <a:t>1</a:t>
            </a:fld>
            <a:endParaRPr lang="en-AU"/>
          </a:p>
        </p:txBody>
      </p:sp>
    </p:spTree>
    <p:extLst>
      <p:ext uri="{BB962C8B-B14F-4D97-AF65-F5344CB8AC3E}">
        <p14:creationId xmlns:p14="http://schemas.microsoft.com/office/powerpoint/2010/main" val="2978081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Anonymous </a:t>
            </a:r>
          </a:p>
          <a:p>
            <a:r>
              <a:rPr lang="en-AU" dirty="0"/>
              <a:t>Your voice is important</a:t>
            </a:r>
          </a:p>
          <a:p>
            <a:r>
              <a:rPr lang="en-AU" dirty="0"/>
              <a:t>Feed up to Dep</a:t>
            </a:r>
          </a:p>
          <a:p>
            <a:endParaRPr lang="en-AU" dirty="0"/>
          </a:p>
          <a:p>
            <a:pPr lvl="0"/>
            <a:r>
              <a:rPr lang="en-AU" dirty="0"/>
              <a:t>What organisation are you from?</a:t>
            </a:r>
          </a:p>
          <a:p>
            <a:pPr lvl="0"/>
            <a:r>
              <a:rPr lang="en-AU" dirty="0"/>
              <a:t>What brings you here today?</a:t>
            </a:r>
          </a:p>
          <a:p>
            <a:pPr lvl="0"/>
            <a:r>
              <a:rPr lang="en-AU" dirty="0"/>
              <a:t>What are some of the languages that your clients speak and for what languages do you see the highest need?</a:t>
            </a:r>
          </a:p>
          <a:p>
            <a:pPr lvl="0"/>
            <a:endParaRPr lang="en-AU" dirty="0"/>
          </a:p>
          <a:p>
            <a:r>
              <a:rPr lang="en-AU" dirty="0"/>
              <a:t>Read some of the answers</a:t>
            </a:r>
          </a:p>
          <a:p>
            <a:endParaRPr lang="en-AU" dirty="0"/>
          </a:p>
          <a:p>
            <a:r>
              <a:rPr lang="en-AU" dirty="0"/>
              <a:t>People on a mobile phone can answer questions in chat.</a:t>
            </a:r>
          </a:p>
          <a:p>
            <a:endParaRPr lang="en-AU" dirty="0"/>
          </a:p>
          <a:p>
            <a:r>
              <a:rPr lang="en-AU" dirty="0"/>
              <a:t>Department is interested of service for people in regional/ rural communities. This is to measure equity.</a:t>
            </a:r>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15</a:t>
            </a:fld>
            <a:endParaRPr lang="en-AU">
              <a:solidFill>
                <a:prstClr val="black"/>
              </a:solidFill>
            </a:endParaRPr>
          </a:p>
        </p:txBody>
      </p:sp>
    </p:spTree>
    <p:extLst>
      <p:ext uri="{BB962C8B-B14F-4D97-AF65-F5344CB8AC3E}">
        <p14:creationId xmlns:p14="http://schemas.microsoft.com/office/powerpoint/2010/main" val="2323194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2646B2B-3C50-4D4E-B69A-6E26EFAD0127}" type="slidenum">
              <a:rPr lang="en-AU" smtClean="0"/>
              <a:t>16</a:t>
            </a:fld>
            <a:endParaRPr lang="en-AU"/>
          </a:p>
        </p:txBody>
      </p:sp>
    </p:spTree>
    <p:extLst>
      <p:ext uri="{BB962C8B-B14F-4D97-AF65-F5344CB8AC3E}">
        <p14:creationId xmlns:p14="http://schemas.microsoft.com/office/powerpoint/2010/main" val="218239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646B2B-3C50-4D4E-B69A-6E26EFAD0127}" type="slidenum">
              <a:rPr lang="en-AU" smtClean="0"/>
              <a:t>19</a:t>
            </a:fld>
            <a:endParaRPr lang="en-AU"/>
          </a:p>
        </p:txBody>
      </p:sp>
    </p:spTree>
    <p:extLst>
      <p:ext uri="{BB962C8B-B14F-4D97-AF65-F5344CB8AC3E}">
        <p14:creationId xmlns:p14="http://schemas.microsoft.com/office/powerpoint/2010/main" val="2003478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646B2B-3C50-4D4E-B69A-6E26EFAD0127}" type="slidenum">
              <a:rPr lang="en-AU" smtClean="0"/>
              <a:t>20</a:t>
            </a:fld>
            <a:endParaRPr lang="en-AU"/>
          </a:p>
        </p:txBody>
      </p:sp>
    </p:spTree>
    <p:extLst>
      <p:ext uri="{BB962C8B-B14F-4D97-AF65-F5344CB8AC3E}">
        <p14:creationId xmlns:p14="http://schemas.microsoft.com/office/powerpoint/2010/main" val="2853032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3854139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24</a:t>
            </a:fld>
            <a:endParaRPr lang="en-AU">
              <a:solidFill>
                <a:prstClr val="black"/>
              </a:solidFill>
            </a:endParaRPr>
          </a:p>
        </p:txBody>
      </p:sp>
    </p:spTree>
    <p:extLst>
      <p:ext uri="{BB962C8B-B14F-4D97-AF65-F5344CB8AC3E}">
        <p14:creationId xmlns:p14="http://schemas.microsoft.com/office/powerpoint/2010/main" val="1202275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646B2B-3C50-4D4E-B69A-6E26EFAD0127}" type="slidenum">
              <a:rPr lang="en-AU" smtClean="0">
                <a:solidFill>
                  <a:prstClr val="black"/>
                </a:solidFill>
              </a:rPr>
              <a:pPr/>
              <a:t>25</a:t>
            </a:fld>
            <a:endParaRPr lang="en-AU">
              <a:solidFill>
                <a:prstClr val="black"/>
              </a:solidFill>
            </a:endParaRPr>
          </a:p>
        </p:txBody>
      </p:sp>
    </p:spTree>
    <p:extLst>
      <p:ext uri="{BB962C8B-B14F-4D97-AF65-F5344CB8AC3E}">
        <p14:creationId xmlns:p14="http://schemas.microsoft.com/office/powerpoint/2010/main" val="525381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26</a:t>
            </a:fld>
            <a:endParaRPr lang="en-AU">
              <a:solidFill>
                <a:prstClr val="black"/>
              </a:solidFill>
            </a:endParaRPr>
          </a:p>
        </p:txBody>
      </p:sp>
    </p:spTree>
    <p:extLst>
      <p:ext uri="{BB962C8B-B14F-4D97-AF65-F5344CB8AC3E}">
        <p14:creationId xmlns:p14="http://schemas.microsoft.com/office/powerpoint/2010/main" val="2021101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Anonymous </a:t>
            </a:r>
          </a:p>
          <a:p>
            <a:r>
              <a:rPr lang="en-AU" dirty="0"/>
              <a:t>Your voice is important</a:t>
            </a:r>
          </a:p>
          <a:p>
            <a:r>
              <a:rPr lang="en-AU" dirty="0"/>
              <a:t>Feed up to Dep</a:t>
            </a:r>
          </a:p>
          <a:p>
            <a:endParaRPr lang="en-AU" dirty="0"/>
          </a:p>
          <a:p>
            <a:pPr lvl="0"/>
            <a:r>
              <a:rPr lang="en-AU" dirty="0"/>
              <a:t>What organisation are you from?</a:t>
            </a:r>
          </a:p>
          <a:p>
            <a:pPr lvl="0"/>
            <a:r>
              <a:rPr lang="en-AU" dirty="0"/>
              <a:t>What brings you here today?</a:t>
            </a:r>
          </a:p>
          <a:p>
            <a:pPr lvl="0"/>
            <a:r>
              <a:rPr lang="en-AU" dirty="0"/>
              <a:t>What are some of the languages that your clients speak and for what languages do you see the highest need?</a:t>
            </a:r>
          </a:p>
          <a:p>
            <a:pPr lvl="0"/>
            <a:endParaRPr lang="en-AU" dirty="0"/>
          </a:p>
          <a:p>
            <a:r>
              <a:rPr lang="en-AU" dirty="0"/>
              <a:t>Read some of the answers</a:t>
            </a:r>
          </a:p>
          <a:p>
            <a:endParaRPr lang="en-AU" dirty="0"/>
          </a:p>
          <a:p>
            <a:r>
              <a:rPr lang="en-AU" dirty="0"/>
              <a:t>People on a mobile phone can answer questions in chat.</a:t>
            </a:r>
          </a:p>
          <a:p>
            <a:endParaRPr lang="en-AU" dirty="0"/>
          </a:p>
          <a:p>
            <a:r>
              <a:rPr lang="en-AU" dirty="0"/>
              <a:t>Department is interested of service for people in regional/ rural communities. This is to measure equity.</a:t>
            </a:r>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27</a:t>
            </a:fld>
            <a:endParaRPr lang="en-AU">
              <a:solidFill>
                <a:prstClr val="black"/>
              </a:solidFill>
            </a:endParaRPr>
          </a:p>
        </p:txBody>
      </p:sp>
    </p:spTree>
    <p:extLst>
      <p:ext uri="{BB962C8B-B14F-4D97-AF65-F5344CB8AC3E}">
        <p14:creationId xmlns:p14="http://schemas.microsoft.com/office/powerpoint/2010/main" val="1499352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Anonymous </a:t>
            </a:r>
          </a:p>
          <a:p>
            <a:r>
              <a:rPr lang="en-AU" dirty="0"/>
              <a:t>Your voice is important</a:t>
            </a:r>
          </a:p>
          <a:p>
            <a:r>
              <a:rPr lang="en-AU" dirty="0"/>
              <a:t>Feed up to Dep</a:t>
            </a:r>
          </a:p>
          <a:p>
            <a:endParaRPr lang="en-AU" dirty="0"/>
          </a:p>
          <a:p>
            <a:pPr lvl="0"/>
            <a:r>
              <a:rPr lang="en-AU" dirty="0"/>
              <a:t>What organisation are you from?</a:t>
            </a:r>
          </a:p>
          <a:p>
            <a:pPr lvl="0"/>
            <a:r>
              <a:rPr lang="en-AU" dirty="0"/>
              <a:t>What brings you here today?</a:t>
            </a:r>
          </a:p>
          <a:p>
            <a:pPr lvl="0"/>
            <a:r>
              <a:rPr lang="en-AU" dirty="0"/>
              <a:t>What are some of the languages that your clients speak and for what languages do you see the highest need?</a:t>
            </a:r>
          </a:p>
          <a:p>
            <a:pPr lvl="0"/>
            <a:endParaRPr lang="en-AU" dirty="0"/>
          </a:p>
          <a:p>
            <a:r>
              <a:rPr lang="en-AU" dirty="0"/>
              <a:t>Read some of the answers</a:t>
            </a:r>
          </a:p>
          <a:p>
            <a:endParaRPr lang="en-AU" dirty="0"/>
          </a:p>
          <a:p>
            <a:r>
              <a:rPr lang="en-AU" dirty="0"/>
              <a:t>People on a mobile phone can answer questions in chat.</a:t>
            </a:r>
          </a:p>
          <a:p>
            <a:endParaRPr lang="en-AU" dirty="0"/>
          </a:p>
          <a:p>
            <a:r>
              <a:rPr lang="en-AU" dirty="0"/>
              <a:t>Department is interested of service for people in regional/ rural communities. This is to measure equity.</a:t>
            </a:r>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28</a:t>
            </a:fld>
            <a:endParaRPr lang="en-AU">
              <a:solidFill>
                <a:prstClr val="black"/>
              </a:solidFill>
            </a:endParaRPr>
          </a:p>
        </p:txBody>
      </p:sp>
    </p:spTree>
    <p:extLst>
      <p:ext uri="{BB962C8B-B14F-4D97-AF65-F5344CB8AC3E}">
        <p14:creationId xmlns:p14="http://schemas.microsoft.com/office/powerpoint/2010/main" val="121352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646B2B-3C50-4D4E-B69A-6E26EFAD0127}" type="slidenum">
              <a:rPr lang="en-AU" smtClean="0"/>
              <a:t>2</a:t>
            </a:fld>
            <a:endParaRPr lang="en-AU"/>
          </a:p>
        </p:txBody>
      </p:sp>
    </p:spTree>
    <p:extLst>
      <p:ext uri="{BB962C8B-B14F-4D97-AF65-F5344CB8AC3E}">
        <p14:creationId xmlns:p14="http://schemas.microsoft.com/office/powerpoint/2010/main" val="4220637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Anonymous </a:t>
            </a:r>
          </a:p>
          <a:p>
            <a:r>
              <a:rPr lang="en-AU" dirty="0"/>
              <a:t>Your voice is important</a:t>
            </a:r>
          </a:p>
          <a:p>
            <a:r>
              <a:rPr lang="en-AU" dirty="0"/>
              <a:t>Feed up to Dep</a:t>
            </a:r>
          </a:p>
          <a:p>
            <a:endParaRPr lang="en-AU" dirty="0"/>
          </a:p>
          <a:p>
            <a:pPr lvl="0"/>
            <a:r>
              <a:rPr lang="en-AU" dirty="0"/>
              <a:t>What organisation are you from?</a:t>
            </a:r>
          </a:p>
          <a:p>
            <a:pPr lvl="0"/>
            <a:r>
              <a:rPr lang="en-AU" dirty="0"/>
              <a:t>What brings you here today?</a:t>
            </a:r>
          </a:p>
          <a:p>
            <a:pPr lvl="0"/>
            <a:r>
              <a:rPr lang="en-AU" dirty="0"/>
              <a:t>What are some of the languages that your clients speak and for what languages do you see the highest need?</a:t>
            </a:r>
          </a:p>
          <a:p>
            <a:pPr lvl="0"/>
            <a:endParaRPr lang="en-AU" dirty="0"/>
          </a:p>
          <a:p>
            <a:r>
              <a:rPr lang="en-AU" dirty="0"/>
              <a:t>Read some of the answers</a:t>
            </a:r>
          </a:p>
          <a:p>
            <a:endParaRPr lang="en-AU" dirty="0"/>
          </a:p>
          <a:p>
            <a:r>
              <a:rPr lang="en-AU" dirty="0"/>
              <a:t>People on a mobile phone can answer questions in chat.</a:t>
            </a:r>
          </a:p>
          <a:p>
            <a:endParaRPr lang="en-AU" dirty="0"/>
          </a:p>
          <a:p>
            <a:r>
              <a:rPr lang="en-AU" dirty="0"/>
              <a:t>Department is interested of service for people in regional/ rural communities. This is to measure equity.</a:t>
            </a:r>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29</a:t>
            </a:fld>
            <a:endParaRPr lang="en-AU">
              <a:solidFill>
                <a:prstClr val="black"/>
              </a:solidFill>
            </a:endParaRPr>
          </a:p>
        </p:txBody>
      </p:sp>
    </p:spTree>
    <p:extLst>
      <p:ext uri="{BB962C8B-B14F-4D97-AF65-F5344CB8AC3E}">
        <p14:creationId xmlns:p14="http://schemas.microsoft.com/office/powerpoint/2010/main" val="459908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Anonymous </a:t>
            </a:r>
          </a:p>
          <a:p>
            <a:r>
              <a:rPr lang="en-AU" dirty="0"/>
              <a:t>Your voice is important</a:t>
            </a:r>
          </a:p>
          <a:p>
            <a:r>
              <a:rPr lang="en-AU" dirty="0"/>
              <a:t>Feed up to Dep</a:t>
            </a:r>
          </a:p>
          <a:p>
            <a:endParaRPr lang="en-AU" dirty="0"/>
          </a:p>
          <a:p>
            <a:pPr lvl="0"/>
            <a:r>
              <a:rPr lang="en-AU" dirty="0"/>
              <a:t>What organisation are you from?</a:t>
            </a:r>
          </a:p>
          <a:p>
            <a:pPr lvl="0"/>
            <a:r>
              <a:rPr lang="en-AU" dirty="0"/>
              <a:t>What brings you here today?</a:t>
            </a:r>
          </a:p>
          <a:p>
            <a:pPr lvl="0"/>
            <a:r>
              <a:rPr lang="en-AU" dirty="0"/>
              <a:t>What are some of the languages that your clients speak and for what languages do you see the highest need?</a:t>
            </a:r>
          </a:p>
          <a:p>
            <a:pPr lvl="0"/>
            <a:endParaRPr lang="en-AU" dirty="0"/>
          </a:p>
          <a:p>
            <a:r>
              <a:rPr lang="en-AU" dirty="0"/>
              <a:t>Read some of the answers</a:t>
            </a:r>
          </a:p>
          <a:p>
            <a:endParaRPr lang="en-AU" dirty="0"/>
          </a:p>
          <a:p>
            <a:r>
              <a:rPr lang="en-AU" dirty="0"/>
              <a:t>People on a mobile phone can answer questions in chat.</a:t>
            </a:r>
          </a:p>
          <a:p>
            <a:endParaRPr lang="en-AU" dirty="0"/>
          </a:p>
          <a:p>
            <a:r>
              <a:rPr lang="en-AU" dirty="0"/>
              <a:t>Department is interested of service for people in regional/ rural communities. This is to measure equity.</a:t>
            </a:r>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30</a:t>
            </a:fld>
            <a:endParaRPr lang="en-AU">
              <a:solidFill>
                <a:prstClr val="black"/>
              </a:solidFill>
            </a:endParaRPr>
          </a:p>
        </p:txBody>
      </p:sp>
    </p:spTree>
    <p:extLst>
      <p:ext uri="{BB962C8B-B14F-4D97-AF65-F5344CB8AC3E}">
        <p14:creationId xmlns:p14="http://schemas.microsoft.com/office/powerpoint/2010/main" val="2663487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Opening up for questions and comments</a:t>
            </a:r>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31</a:t>
            </a:fld>
            <a:endParaRPr lang="en-AU">
              <a:solidFill>
                <a:prstClr val="black"/>
              </a:solidFill>
            </a:endParaRPr>
          </a:p>
        </p:txBody>
      </p:sp>
    </p:spTree>
    <p:extLst>
      <p:ext uri="{BB962C8B-B14F-4D97-AF65-F5344CB8AC3E}">
        <p14:creationId xmlns:p14="http://schemas.microsoft.com/office/powerpoint/2010/main" val="1273236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646B2B-3C50-4D4E-B69A-6E26EFAD0127}" type="slidenum">
              <a:rPr lang="en-AU" smtClean="0">
                <a:solidFill>
                  <a:prstClr val="black"/>
                </a:solidFill>
              </a:rPr>
              <a:pPr/>
              <a:t>32</a:t>
            </a:fld>
            <a:endParaRPr lang="en-AU">
              <a:solidFill>
                <a:prstClr val="black"/>
              </a:solidFill>
            </a:endParaRPr>
          </a:p>
        </p:txBody>
      </p:sp>
    </p:spTree>
    <p:extLst>
      <p:ext uri="{BB962C8B-B14F-4D97-AF65-F5344CB8AC3E}">
        <p14:creationId xmlns:p14="http://schemas.microsoft.com/office/powerpoint/2010/main" val="3123650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646B2B-3C50-4D4E-B69A-6E26EFAD0127}" type="slidenum">
              <a:rPr lang="en-AU" smtClean="0">
                <a:solidFill>
                  <a:prstClr val="black"/>
                </a:solidFill>
              </a:rPr>
              <a:pPr/>
              <a:t>33</a:t>
            </a:fld>
            <a:endParaRPr lang="en-AU">
              <a:solidFill>
                <a:prstClr val="black"/>
              </a:solidFill>
            </a:endParaRPr>
          </a:p>
        </p:txBody>
      </p:sp>
    </p:spTree>
    <p:extLst>
      <p:ext uri="{BB962C8B-B14F-4D97-AF65-F5344CB8AC3E}">
        <p14:creationId xmlns:p14="http://schemas.microsoft.com/office/powerpoint/2010/main" val="2244684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Opening up for questions and comments</a:t>
            </a:r>
          </a:p>
        </p:txBody>
      </p:sp>
      <p:sp>
        <p:nvSpPr>
          <p:cNvPr id="4" name="Slide Number Placeholder 3"/>
          <p:cNvSpPr>
            <a:spLocks noGrp="1"/>
          </p:cNvSpPr>
          <p:nvPr>
            <p:ph type="sldNum" sz="quarter" idx="10"/>
          </p:nvPr>
        </p:nvSpPr>
        <p:spPr/>
        <p:txBody>
          <a:bodyPr/>
          <a:lstStyle/>
          <a:p>
            <a:fld id="{62646B2B-3C50-4D4E-B69A-6E26EFAD0127}" type="slidenum">
              <a:rPr lang="en-AU" smtClean="0"/>
              <a:t>34</a:t>
            </a:fld>
            <a:endParaRPr lang="en-AU"/>
          </a:p>
        </p:txBody>
      </p:sp>
    </p:spTree>
    <p:extLst>
      <p:ext uri="{BB962C8B-B14F-4D97-AF65-F5344CB8AC3E}">
        <p14:creationId xmlns:p14="http://schemas.microsoft.com/office/powerpoint/2010/main" val="2047086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646B2B-3C50-4D4E-B69A-6E26EFAD0127}" type="slidenum">
              <a:rPr lang="en-AU" smtClean="0"/>
              <a:t>35</a:t>
            </a:fld>
            <a:endParaRPr lang="en-AU"/>
          </a:p>
        </p:txBody>
      </p:sp>
    </p:spTree>
    <p:extLst>
      <p:ext uri="{BB962C8B-B14F-4D97-AF65-F5344CB8AC3E}">
        <p14:creationId xmlns:p14="http://schemas.microsoft.com/office/powerpoint/2010/main" val="176928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2646B2B-3C50-4D4E-B69A-6E26EFAD0127}" type="slidenum">
              <a:rPr lang="en-AU" smtClean="0"/>
              <a:t>36</a:t>
            </a:fld>
            <a:endParaRPr lang="en-AU"/>
          </a:p>
        </p:txBody>
      </p:sp>
    </p:spTree>
    <p:extLst>
      <p:ext uri="{BB962C8B-B14F-4D97-AF65-F5344CB8AC3E}">
        <p14:creationId xmlns:p14="http://schemas.microsoft.com/office/powerpoint/2010/main" val="1878742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38</a:t>
            </a:fld>
            <a:endParaRPr lang="en-AU">
              <a:solidFill>
                <a:prstClr val="black"/>
              </a:solidFill>
            </a:endParaRPr>
          </a:p>
        </p:txBody>
      </p:sp>
    </p:spTree>
    <p:extLst>
      <p:ext uri="{BB962C8B-B14F-4D97-AF65-F5344CB8AC3E}">
        <p14:creationId xmlns:p14="http://schemas.microsoft.com/office/powerpoint/2010/main" val="3355554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39</a:t>
            </a:fld>
            <a:endParaRPr lang="en-AU">
              <a:solidFill>
                <a:prstClr val="black"/>
              </a:solidFill>
            </a:endParaRPr>
          </a:p>
        </p:txBody>
      </p:sp>
    </p:spTree>
    <p:extLst>
      <p:ext uri="{BB962C8B-B14F-4D97-AF65-F5344CB8AC3E}">
        <p14:creationId xmlns:p14="http://schemas.microsoft.com/office/powerpoint/2010/main" val="332139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646B2B-3C50-4D4E-B69A-6E26EFAD0127}" type="slidenum">
              <a:rPr lang="en-AU" smtClean="0"/>
              <a:t>3</a:t>
            </a:fld>
            <a:endParaRPr lang="en-AU"/>
          </a:p>
        </p:txBody>
      </p:sp>
    </p:spTree>
    <p:extLst>
      <p:ext uri="{BB962C8B-B14F-4D97-AF65-F5344CB8AC3E}">
        <p14:creationId xmlns:p14="http://schemas.microsoft.com/office/powerpoint/2010/main" val="3642876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646B2B-3C50-4D4E-B69A-6E26EFAD0127}" type="slidenum">
              <a:rPr lang="en-AU" smtClean="0"/>
              <a:t>40</a:t>
            </a:fld>
            <a:endParaRPr lang="en-AU"/>
          </a:p>
        </p:txBody>
      </p:sp>
    </p:spTree>
    <p:extLst>
      <p:ext uri="{BB962C8B-B14F-4D97-AF65-F5344CB8AC3E}">
        <p14:creationId xmlns:p14="http://schemas.microsoft.com/office/powerpoint/2010/main" val="395740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Anonymous </a:t>
            </a:r>
          </a:p>
          <a:p>
            <a:r>
              <a:rPr lang="en-AU" dirty="0"/>
              <a:t>Your voice is important</a:t>
            </a:r>
          </a:p>
          <a:p>
            <a:r>
              <a:rPr lang="en-AU" dirty="0"/>
              <a:t>Feed up to Dep</a:t>
            </a:r>
          </a:p>
          <a:p>
            <a:endParaRPr lang="en-AU" dirty="0"/>
          </a:p>
          <a:p>
            <a:pPr lvl="0"/>
            <a:r>
              <a:rPr lang="en-AU" dirty="0"/>
              <a:t>What organisation are you from?</a:t>
            </a:r>
          </a:p>
          <a:p>
            <a:pPr lvl="0"/>
            <a:r>
              <a:rPr lang="en-AU" dirty="0"/>
              <a:t>What brings you here today?</a:t>
            </a:r>
          </a:p>
          <a:p>
            <a:pPr lvl="0"/>
            <a:r>
              <a:rPr lang="en-AU" dirty="0"/>
              <a:t>What are some of the languages that your clients speak and for what languages do you see the highest need?</a:t>
            </a:r>
          </a:p>
          <a:p>
            <a:pPr lvl="0"/>
            <a:endParaRPr lang="en-AU" dirty="0"/>
          </a:p>
          <a:p>
            <a:r>
              <a:rPr lang="en-AU" dirty="0"/>
              <a:t>Read some of the answers</a:t>
            </a:r>
          </a:p>
          <a:p>
            <a:endParaRPr lang="en-AU" dirty="0"/>
          </a:p>
          <a:p>
            <a:r>
              <a:rPr lang="en-AU" dirty="0"/>
              <a:t>People on a mobile phone can answer questions in chat.</a:t>
            </a:r>
          </a:p>
          <a:p>
            <a:endParaRPr lang="en-AU" dirty="0"/>
          </a:p>
          <a:p>
            <a:r>
              <a:rPr lang="en-AU" dirty="0"/>
              <a:t>Department is interested of service for people in regional/ rural communities. This is to measure equity.</a:t>
            </a:r>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611336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Anonymous </a:t>
            </a:r>
          </a:p>
          <a:p>
            <a:r>
              <a:rPr lang="en-AU" dirty="0"/>
              <a:t>Your voice is important</a:t>
            </a:r>
          </a:p>
          <a:p>
            <a:r>
              <a:rPr lang="en-AU" dirty="0"/>
              <a:t>Feed up to Dep</a:t>
            </a:r>
          </a:p>
          <a:p>
            <a:endParaRPr lang="en-AU" dirty="0"/>
          </a:p>
          <a:p>
            <a:pPr lvl="0"/>
            <a:r>
              <a:rPr lang="en-AU" dirty="0"/>
              <a:t>What organisation are you from?</a:t>
            </a:r>
          </a:p>
          <a:p>
            <a:pPr lvl="0"/>
            <a:r>
              <a:rPr lang="en-AU" dirty="0"/>
              <a:t>What brings you here today?</a:t>
            </a:r>
          </a:p>
          <a:p>
            <a:pPr lvl="0"/>
            <a:r>
              <a:rPr lang="en-AU" dirty="0"/>
              <a:t>What are some of the languages that your clients speak and for what languages do you see the highest need?</a:t>
            </a:r>
          </a:p>
          <a:p>
            <a:pPr lvl="0"/>
            <a:endParaRPr lang="en-AU" dirty="0"/>
          </a:p>
          <a:p>
            <a:r>
              <a:rPr lang="en-AU" dirty="0"/>
              <a:t>Read some of the answers</a:t>
            </a:r>
          </a:p>
          <a:p>
            <a:endParaRPr lang="en-AU" dirty="0"/>
          </a:p>
          <a:p>
            <a:r>
              <a:rPr lang="en-AU" dirty="0"/>
              <a:t>People on a mobile phone can answer questions in chat.</a:t>
            </a:r>
          </a:p>
          <a:p>
            <a:endParaRPr lang="en-AU" dirty="0"/>
          </a:p>
          <a:p>
            <a:r>
              <a:rPr lang="en-AU" dirty="0"/>
              <a:t>Department is interested of service for people in regional/ rural communities. This is to measure equity.</a:t>
            </a:r>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832821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Anonymous </a:t>
            </a:r>
          </a:p>
          <a:p>
            <a:r>
              <a:rPr lang="en-AU" dirty="0"/>
              <a:t>Your voice is important</a:t>
            </a:r>
          </a:p>
          <a:p>
            <a:r>
              <a:rPr lang="en-AU" dirty="0"/>
              <a:t>Feed up to Dep</a:t>
            </a:r>
          </a:p>
          <a:p>
            <a:endParaRPr lang="en-AU" dirty="0"/>
          </a:p>
          <a:p>
            <a:pPr lvl="0"/>
            <a:r>
              <a:rPr lang="en-AU" dirty="0"/>
              <a:t>What organisation are you from?</a:t>
            </a:r>
          </a:p>
          <a:p>
            <a:pPr lvl="0"/>
            <a:r>
              <a:rPr lang="en-AU" dirty="0"/>
              <a:t>What brings you here today?</a:t>
            </a:r>
          </a:p>
          <a:p>
            <a:pPr lvl="0"/>
            <a:r>
              <a:rPr lang="en-AU" dirty="0"/>
              <a:t>What are some of the languages that your clients speak and for what languages do you see the highest need?</a:t>
            </a:r>
          </a:p>
          <a:p>
            <a:pPr lvl="0"/>
            <a:endParaRPr lang="en-AU" dirty="0"/>
          </a:p>
          <a:p>
            <a:r>
              <a:rPr lang="en-AU" dirty="0"/>
              <a:t>Read some of the answers</a:t>
            </a:r>
          </a:p>
          <a:p>
            <a:endParaRPr lang="en-AU" dirty="0"/>
          </a:p>
          <a:p>
            <a:r>
              <a:rPr lang="en-AU" dirty="0"/>
              <a:t>People on a mobile phone can answer questions in chat.</a:t>
            </a:r>
          </a:p>
          <a:p>
            <a:endParaRPr lang="en-AU" dirty="0"/>
          </a:p>
          <a:p>
            <a:r>
              <a:rPr lang="en-AU" dirty="0"/>
              <a:t>Department is interested of service for people in regional/ rural communities. This is to measure equity.</a:t>
            </a:r>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98118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Anonymous </a:t>
            </a:r>
          </a:p>
          <a:p>
            <a:r>
              <a:rPr lang="en-AU" dirty="0"/>
              <a:t>Your voice is important</a:t>
            </a:r>
          </a:p>
          <a:p>
            <a:r>
              <a:rPr lang="en-AU" dirty="0"/>
              <a:t>Feed up to Dep</a:t>
            </a:r>
          </a:p>
          <a:p>
            <a:endParaRPr lang="en-AU" dirty="0"/>
          </a:p>
          <a:p>
            <a:pPr lvl="0"/>
            <a:r>
              <a:rPr lang="en-AU" dirty="0"/>
              <a:t>What organisation are you from?</a:t>
            </a:r>
          </a:p>
          <a:p>
            <a:pPr lvl="0"/>
            <a:r>
              <a:rPr lang="en-AU" dirty="0"/>
              <a:t>What brings you here today?</a:t>
            </a:r>
          </a:p>
          <a:p>
            <a:pPr lvl="0"/>
            <a:r>
              <a:rPr lang="en-AU" dirty="0"/>
              <a:t>What are some of the languages that your clients speak and for what languages do you see the highest need?</a:t>
            </a:r>
          </a:p>
          <a:p>
            <a:pPr lvl="0"/>
            <a:endParaRPr lang="en-AU" dirty="0"/>
          </a:p>
          <a:p>
            <a:r>
              <a:rPr lang="en-AU" dirty="0"/>
              <a:t>Read some of the answers</a:t>
            </a:r>
          </a:p>
          <a:p>
            <a:endParaRPr lang="en-AU" dirty="0"/>
          </a:p>
          <a:p>
            <a:r>
              <a:rPr lang="en-AU" dirty="0"/>
              <a:t>People on a mobile phone can answer questions in chat.</a:t>
            </a:r>
          </a:p>
          <a:p>
            <a:endParaRPr lang="en-AU" dirty="0"/>
          </a:p>
          <a:p>
            <a:r>
              <a:rPr lang="en-AU" dirty="0"/>
              <a:t>Department is interested of service for people in regional/ rural communities. This is to measure equity.</a:t>
            </a:r>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3621383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154450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Opening up for questions and comments</a:t>
            </a:r>
          </a:p>
        </p:txBody>
      </p:sp>
      <p:sp>
        <p:nvSpPr>
          <p:cNvPr id="4" name="Slide Number Placeholder 3"/>
          <p:cNvSpPr>
            <a:spLocks noGrp="1"/>
          </p:cNvSpPr>
          <p:nvPr>
            <p:ph type="sldNum" sz="quarter" idx="10"/>
          </p:nvPr>
        </p:nvSpPr>
        <p:spPr/>
        <p:txBody>
          <a:bodyPr/>
          <a:lstStyle/>
          <a:p>
            <a:fld id="{62646B2B-3C50-4D4E-B69A-6E26EFAD0127}"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2478534770"/>
      </p:ext>
    </p:extLst>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15.xml.rels>&#65279;<?xml version="1.0" encoding="utf-8"?><Relationships xmlns="http://schemas.openxmlformats.org/package/2006/relationships"><Relationship Type="http://schemas.openxmlformats.org/officeDocument/2006/relationships/slideMaster" Target="/ppt/slideMasters/slideMaster10.xml" Id="rId1" /></Relationships>
</file>

<file path=ppt/slideLayouts/_rels/slideLayout116.xml.rels>&#65279;<?xml version="1.0" encoding="utf-8"?><Relationships xmlns="http://schemas.openxmlformats.org/package/2006/relationships"><Relationship Type="http://schemas.openxmlformats.org/officeDocument/2006/relationships/slideMaster" Target="/ppt/slideMasters/slideMaster10.xml" Id="rId1" /></Relationships>
</file>

<file path=ppt/slideLayouts/_rels/slideLayout121.xml.rels>&#65279;<?xml version="1.0" encoding="utf-8"?><Relationships xmlns="http://schemas.openxmlformats.org/package/2006/relationships"><Relationship Type="http://schemas.openxmlformats.org/officeDocument/2006/relationships/slideMaster" Target="/ppt/slideMasters/slideMaster10.xml" Id="rId1" /></Relationships>
</file>

<file path=ppt/slideLayouts/_rels/slideLayout13.xml.rels>&#65279;<?xml version="1.0" encoding="utf-8"?><Relationships xmlns="http://schemas.openxmlformats.org/package/2006/relationships"><Relationship Type="http://schemas.openxmlformats.org/officeDocument/2006/relationships/image" Target="/ppt/media/image4.png" Id="rId2" /><Relationship Type="http://schemas.openxmlformats.org/officeDocument/2006/relationships/slideMaster" Target="/ppt/slideMasters/slideMaster2.xml" Id="rId1" /></Relationships>
</file>

<file path=ppt/slideLayouts/_rels/slideLayout14.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Master" Target="/ppt/slideMasters/slideMaster2.xml" Id="rId1" /></Relationships>
</file>

<file path=ppt/slideLayouts/_rels/slideLayout18.xml.rels>&#65279;<?xml version="1.0" encoding="utf-8"?><Relationships xmlns="http://schemas.openxmlformats.org/package/2006/relationships"><Relationship Type="http://schemas.openxmlformats.org/officeDocument/2006/relationships/image" Target="/ppt/media/image4.png" Id="rId2" /><Relationship Type="http://schemas.openxmlformats.org/officeDocument/2006/relationships/slideMaster" Target="/ppt/slideMasters/slideMaster2.xml" Id="rId1" /></Relationships>
</file>

<file path=ppt/slideLayouts/_rels/slideLayout19.xml.rels>&#65279;<?xml version="1.0" encoding="utf-8"?><Relationships xmlns="http://schemas.openxmlformats.org/package/2006/relationships"><Relationship Type="http://schemas.openxmlformats.org/officeDocument/2006/relationships/image" Target="/ppt/media/image4.png" Id="rId2" /><Relationship Type="http://schemas.openxmlformats.org/officeDocument/2006/relationships/slideMaster" Target="/ppt/slideMasters/slideMaster2.xml" Id="rId1" /></Relationships>
</file>

<file path=ppt/slideLayouts/_rels/slideLayout23.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24.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27.xml.rels>&#65279;<?xml version="1.0" encoding="utf-8"?><Relationships xmlns="http://schemas.openxmlformats.org/package/2006/relationships"><Relationship Type="http://schemas.openxmlformats.org/officeDocument/2006/relationships/image" Target="/ppt/media/image4.png" Id="rId2" /><Relationship Type="http://schemas.openxmlformats.org/officeDocument/2006/relationships/slideMaster" Target="/ppt/slideMasters/slideMaster3.xml" Id="rId1" /></Relationships>
</file>

<file path=ppt/slideLayouts/_rels/slideLayout33.xml.rels>&#65279;<?xml version="1.0" encoding="utf-8"?><Relationships xmlns="http://schemas.openxmlformats.org/package/2006/relationships"><Relationship Type="http://schemas.openxmlformats.org/officeDocument/2006/relationships/image" Target="/ppt/media/image3.png" Id="rId2" /><Relationship Type="http://schemas.openxmlformats.org/officeDocument/2006/relationships/slideMaster" Target="/ppt/slideMasters/slideMaster4.xml" Id="rId1" /></Relationships>
</file>

<file path=ppt/slideLayouts/_rels/slideLayout34.xml.rels>&#65279;<?xml version="1.0" encoding="utf-8"?><Relationships xmlns="http://schemas.openxmlformats.org/package/2006/relationships"><Relationship Type="http://schemas.openxmlformats.org/officeDocument/2006/relationships/image" Target="/ppt/media/image4.png" Id="rId2" /><Relationship Type="http://schemas.openxmlformats.org/officeDocument/2006/relationships/slideMaster" Target="/ppt/slideMasters/slideMaster4.xml" Id="rId1" /></Relationships>
</file>

<file path=ppt/slideLayouts/_rels/slideLayout39.xml.rels>&#65279;<?xml version="1.0" encoding="utf-8"?><Relationships xmlns="http://schemas.openxmlformats.org/package/2006/relationships"><Relationship Type="http://schemas.openxmlformats.org/officeDocument/2006/relationships/slideMaster" Target="/ppt/slideMasters/slideMaster5.xml" Id="rId1" /></Relationships>
</file>

<file path=ppt/slideLayouts/_rels/slideLayout53.xml.rels>&#65279;<?xml version="1.0" encoding="utf-8"?><Relationships xmlns="http://schemas.openxmlformats.org/package/2006/relationships"><Relationship Type="http://schemas.openxmlformats.org/officeDocument/2006/relationships/slideMaster" Target="/ppt/slideMasters/slideMaster6.xml" Id="rId1" /></Relationships>
</file>

<file path=ppt/slideLayouts/_rels/slideLayout56.xml.rels>&#65279;<?xml version="1.0" encoding="utf-8"?><Relationships xmlns="http://schemas.openxmlformats.org/package/2006/relationships"><Relationship Type="http://schemas.openxmlformats.org/officeDocument/2006/relationships/slideMaster" Target="/ppt/slideMasters/slideMaster6.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78.xml.rels>&#65279;<?xml version="1.0" encoding="utf-8"?><Relationships xmlns="http://schemas.openxmlformats.org/package/2006/relationships"><Relationship Type="http://schemas.openxmlformats.org/officeDocument/2006/relationships/slideMaster" Target="/ppt/slideMasters/slideMaster7.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92211"/>
            <a:ext cx="9144000" cy="761301"/>
          </a:xfrm>
        </p:spPr>
        <p:txBody>
          <a:bodyPr anchor="b">
            <a:normAutofit/>
          </a:bodyPr>
          <a:lstStyle>
            <a:lvl1pPr algn="ctr">
              <a:lnSpc>
                <a:spcPct val="100000"/>
              </a:lnSpc>
              <a:defRPr sz="4400"/>
            </a:lvl1pPr>
          </a:lstStyle>
          <a:p>
            <a:r>
              <a:rPr lang="en-US" dirty="0"/>
              <a:t>Click to edit Master title style</a:t>
            </a:r>
            <a:endParaRPr lang="en-AU"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4" name="Date Placeholder 3"/>
          <p:cNvSpPr>
            <a:spLocks noGrp="1"/>
          </p:cNvSpPr>
          <p:nvPr>
            <p:ph type="dt" sz="half" idx="10"/>
          </p:nvPr>
        </p:nvSpPr>
        <p:spPr/>
        <p:txBody>
          <a:bodyPr/>
          <a:lstStyle/>
          <a:p>
            <a:fld id="{12730106-5C17-6E45-88DA-B8EFAB921091}" type="datetime1">
              <a:rPr lang="en-AU" smtClean="0"/>
              <a:t>13/09/2022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8C2B16-FD84-4E45-B3EF-EC9667A7D2A2}" type="slidenum">
              <a:rPr lang="en-AU" smtClean="0"/>
              <a:t>‹#›</a:t>
            </a:fld>
            <a:endParaRPr lang="en-AU" dirty="0"/>
          </a:p>
        </p:txBody>
      </p:sp>
    </p:spTree>
    <p:extLst>
      <p:ext uri="{BB962C8B-B14F-4D97-AF65-F5344CB8AC3E}">
        <p14:creationId xmlns:p14="http://schemas.microsoft.com/office/powerpoint/2010/main" val="25930862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79C2C0D7-0FB7-478F-8F8A-4B0332DED2CE}" type="datetimeFigureOut">
              <a:rPr lang="en-AU" smtClean="0">
                <a:solidFill>
                  <a:prstClr val="black">
                    <a:tint val="75000"/>
                  </a:prstClr>
                </a:solidFill>
              </a:rPr>
              <a:pPr/>
              <a:t>13/09/2022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A58C2B16-FD84-4E45-B3EF-EC9667A7D2A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975622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9C2C0D7-0FB7-478F-8F8A-4B0332DED2CE}" type="datetimeFigureOut">
              <a:rPr lang="en-AU" smtClean="0">
                <a:solidFill>
                  <a:prstClr val="black">
                    <a:tint val="75000"/>
                  </a:prstClr>
                </a:solidFill>
              </a:rPr>
              <a:pPr/>
              <a:t>13/09/2022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A58C2B16-FD84-4E45-B3EF-EC9667A7D2A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798045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2C0D7-0FB7-478F-8F8A-4B0332DED2CE}" type="datetimeFigureOut">
              <a:rPr lang="en-AU" smtClean="0">
                <a:solidFill>
                  <a:prstClr val="black">
                    <a:tint val="75000"/>
                  </a:prstClr>
                </a:solidFill>
              </a:rPr>
              <a:pPr/>
              <a:t>13/09/2022</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A58C2B16-FD84-4E45-B3EF-EC9667A7D2A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72111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BEB661F-7B19-CB4F-8DB9-45F56BC792A4}"/>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067" r="-2067"/>
          <a:stretch/>
        </p:blipFill>
        <p:spPr>
          <a:xfrm>
            <a:off x="0" y="0"/>
            <a:ext cx="12224000" cy="6876000"/>
          </a:xfrm>
          <a:prstGeom prst="rect">
            <a:avLst/>
          </a:prstGeom>
        </p:spPr>
      </p:pic>
      <p:sp>
        <p:nvSpPr>
          <p:cNvPr id="3" name="Content Placeholder 2">
            <a:extLst>
              <a:ext uri="{FF2B5EF4-FFF2-40B4-BE49-F238E27FC236}">
                <a16:creationId xmlns:a16="http://schemas.microsoft.com/office/drawing/2014/main" xmlns="" id="{7ABBFCBD-FEF9-9A40-B78F-192F724BE3D5}"/>
              </a:ext>
            </a:extLst>
          </p:cNvPr>
          <p:cNvSpPr>
            <a:spLocks noGrp="1"/>
          </p:cNvSpPr>
          <p:nvPr>
            <p:ph idx="1" hasCustomPrompt="1"/>
          </p:nvPr>
        </p:nvSpPr>
        <p:spPr>
          <a:xfrm>
            <a:off x="1800000" y="1260000"/>
            <a:ext cx="9790044" cy="4616209"/>
          </a:xfrm>
        </p:spPr>
        <p:txBody>
          <a:bodyPr>
            <a:noAutofit/>
          </a:bodyPr>
          <a:lstStyle>
            <a:lvl1pPr marL="0" indent="0">
              <a:lnSpc>
                <a:spcPts val="2600"/>
              </a:lnSpc>
              <a:buNone/>
              <a:defRPr sz="1800">
                <a:solidFill>
                  <a:srgbClr val="472D59"/>
                </a:solidFill>
              </a:defRPr>
            </a:lvl1pPr>
            <a:lvl2pPr marL="457200" indent="0">
              <a:buNone/>
              <a:defRPr/>
            </a:lvl2pPr>
          </a:lstStyle>
          <a:p>
            <a:pPr lvl="0"/>
            <a:r>
              <a:rPr lang="en-GB" dirty="0"/>
              <a:t>Body master text style – </a:t>
            </a:r>
            <a:r>
              <a:rPr lang="en-GB" dirty="0" err="1"/>
              <a:t>lato</a:t>
            </a:r>
            <a:r>
              <a:rPr lang="en-GB" dirty="0"/>
              <a:t> regular 18 dark purple (H3)</a:t>
            </a:r>
          </a:p>
        </p:txBody>
      </p:sp>
      <p:sp>
        <p:nvSpPr>
          <p:cNvPr id="11" name="Title 10">
            <a:extLst>
              <a:ext uri="{FF2B5EF4-FFF2-40B4-BE49-F238E27FC236}">
                <a16:creationId xmlns:a16="http://schemas.microsoft.com/office/drawing/2014/main" xmlns="" id="{12094460-40B3-EF46-82AF-634595D8DE11}"/>
              </a:ext>
            </a:extLst>
          </p:cNvPr>
          <p:cNvSpPr>
            <a:spLocks noGrp="1"/>
          </p:cNvSpPr>
          <p:nvPr>
            <p:ph type="title" hasCustomPrompt="1"/>
          </p:nvPr>
        </p:nvSpPr>
        <p:spPr>
          <a:xfrm>
            <a:off x="1800000" y="180000"/>
            <a:ext cx="10038522" cy="983848"/>
          </a:xfrm>
        </p:spPr>
        <p:txBody>
          <a:bodyPr/>
          <a:lstStyle/>
          <a:p>
            <a:r>
              <a:rPr lang="en-GB" dirty="0"/>
              <a:t>Main title master style – </a:t>
            </a:r>
            <a:r>
              <a:rPr lang="en-GB" dirty="0" err="1"/>
              <a:t>lato</a:t>
            </a:r>
            <a:r>
              <a:rPr lang="en-GB" dirty="0"/>
              <a:t> regular 32 red (H1)</a:t>
            </a:r>
            <a:endParaRPr lang="en-US" dirty="0"/>
          </a:p>
        </p:txBody>
      </p:sp>
    </p:spTree>
    <p:extLst>
      <p:ext uri="{BB962C8B-B14F-4D97-AF65-F5344CB8AC3E}">
        <p14:creationId xmlns:p14="http://schemas.microsoft.com/office/powerpoint/2010/main" val="21796494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r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1A98829-DD76-3F42-9410-472FDBCD1969}"/>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7ABBFCBD-FEF9-9A40-B78F-192F724BE3D5}"/>
              </a:ext>
            </a:extLst>
          </p:cNvPr>
          <p:cNvSpPr>
            <a:spLocks noGrp="1"/>
          </p:cNvSpPr>
          <p:nvPr>
            <p:ph idx="1" hasCustomPrompt="1"/>
          </p:nvPr>
        </p:nvSpPr>
        <p:spPr>
          <a:xfrm>
            <a:off x="1800000" y="1260000"/>
            <a:ext cx="9790044" cy="4616209"/>
          </a:xfrm>
        </p:spPr>
        <p:txBody>
          <a:bodyPr>
            <a:noAutofit/>
          </a:bodyPr>
          <a:lstStyle>
            <a:lvl1pPr marL="0" indent="0">
              <a:lnSpc>
                <a:spcPts val="2600"/>
              </a:lnSpc>
              <a:buNone/>
              <a:defRPr sz="1800">
                <a:solidFill>
                  <a:srgbClr val="472D59"/>
                </a:solidFill>
              </a:defRPr>
            </a:lvl1pPr>
            <a:lvl2pPr marL="457200" indent="0">
              <a:buNone/>
              <a:defRPr/>
            </a:lvl2pPr>
          </a:lstStyle>
          <a:p>
            <a:pPr lvl="0"/>
            <a:r>
              <a:rPr lang="en-GB" dirty="0"/>
              <a:t>Body master text style – </a:t>
            </a:r>
            <a:r>
              <a:rPr lang="en-GB" dirty="0" err="1"/>
              <a:t>lato</a:t>
            </a:r>
            <a:r>
              <a:rPr lang="en-GB" dirty="0"/>
              <a:t> regular 18 dark purple (H3)</a:t>
            </a:r>
          </a:p>
        </p:txBody>
      </p:sp>
      <p:sp>
        <p:nvSpPr>
          <p:cNvPr id="11" name="Title 10">
            <a:extLst>
              <a:ext uri="{FF2B5EF4-FFF2-40B4-BE49-F238E27FC236}">
                <a16:creationId xmlns:a16="http://schemas.microsoft.com/office/drawing/2014/main" xmlns="" id="{12094460-40B3-EF46-82AF-634595D8DE11}"/>
              </a:ext>
            </a:extLst>
          </p:cNvPr>
          <p:cNvSpPr>
            <a:spLocks noGrp="1"/>
          </p:cNvSpPr>
          <p:nvPr>
            <p:ph type="title" hasCustomPrompt="1"/>
          </p:nvPr>
        </p:nvSpPr>
        <p:spPr>
          <a:xfrm>
            <a:off x="1800000" y="180000"/>
            <a:ext cx="10038522" cy="983848"/>
          </a:xfrm>
        </p:spPr>
        <p:txBody>
          <a:bodyPr/>
          <a:lstStyle/>
          <a:p>
            <a:r>
              <a:rPr lang="en-GB" dirty="0"/>
              <a:t>Main title master style – </a:t>
            </a:r>
            <a:r>
              <a:rPr lang="en-GB" dirty="0" err="1"/>
              <a:t>lato</a:t>
            </a:r>
            <a:r>
              <a:rPr lang="en-GB" dirty="0"/>
              <a:t> regular 32 red (H1)</a:t>
            </a:r>
            <a:endParaRPr lang="en-US" dirty="0"/>
          </a:p>
        </p:txBody>
      </p:sp>
    </p:spTree>
    <p:extLst>
      <p:ext uri="{BB962C8B-B14F-4D97-AF65-F5344CB8AC3E}">
        <p14:creationId xmlns:p14="http://schemas.microsoft.com/office/powerpoint/2010/main" val="117415393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actice gu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BEB661F-7B19-CB4F-8DB9-45F56BC792A4}"/>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067" r="-2067"/>
          <a:stretch/>
        </p:blipFill>
        <p:spPr>
          <a:xfrm>
            <a:off x="0" y="0"/>
            <a:ext cx="12224000" cy="6876000"/>
          </a:xfrm>
          <a:prstGeom prst="rect">
            <a:avLst/>
          </a:prstGeom>
        </p:spPr>
      </p:pic>
      <p:sp>
        <p:nvSpPr>
          <p:cNvPr id="3" name="Content Placeholder 2">
            <a:extLst>
              <a:ext uri="{FF2B5EF4-FFF2-40B4-BE49-F238E27FC236}">
                <a16:creationId xmlns:a16="http://schemas.microsoft.com/office/drawing/2014/main" xmlns="" id="{7ABBFCBD-FEF9-9A40-B78F-192F724BE3D5}"/>
              </a:ext>
            </a:extLst>
          </p:cNvPr>
          <p:cNvSpPr>
            <a:spLocks noGrp="1"/>
          </p:cNvSpPr>
          <p:nvPr>
            <p:ph idx="1" hasCustomPrompt="1"/>
          </p:nvPr>
        </p:nvSpPr>
        <p:spPr>
          <a:xfrm>
            <a:off x="1800000" y="1260000"/>
            <a:ext cx="5740978" cy="5418000"/>
          </a:xfrm>
        </p:spPr>
        <p:txBody>
          <a:bodyPr>
            <a:noAutofit/>
          </a:bodyPr>
          <a:lstStyle>
            <a:lvl1pPr marL="0" indent="0">
              <a:lnSpc>
                <a:spcPts val="2400"/>
              </a:lnSpc>
              <a:spcBef>
                <a:spcPts val="600"/>
              </a:spcBef>
              <a:buNone/>
              <a:defRPr sz="1800">
                <a:solidFill>
                  <a:srgbClr val="472D59"/>
                </a:solidFill>
              </a:defRPr>
            </a:lvl1pPr>
            <a:lvl2pPr marL="457200" indent="0">
              <a:buNone/>
              <a:defRPr/>
            </a:lvl2pPr>
          </a:lstStyle>
          <a:p>
            <a:pPr lvl="0"/>
            <a:r>
              <a:rPr lang="en-GB" dirty="0"/>
              <a:t>Body Master text style – </a:t>
            </a:r>
            <a:r>
              <a:rPr lang="en-GB" dirty="0" err="1"/>
              <a:t>lato</a:t>
            </a:r>
            <a:r>
              <a:rPr lang="en-GB" dirty="0"/>
              <a:t> regular 18 dark purple (H3)</a:t>
            </a:r>
          </a:p>
        </p:txBody>
      </p:sp>
      <p:sp>
        <p:nvSpPr>
          <p:cNvPr id="11" name="Title 10">
            <a:extLst>
              <a:ext uri="{FF2B5EF4-FFF2-40B4-BE49-F238E27FC236}">
                <a16:creationId xmlns:a16="http://schemas.microsoft.com/office/drawing/2014/main" xmlns="" id="{12094460-40B3-EF46-82AF-634595D8DE11}"/>
              </a:ext>
            </a:extLst>
          </p:cNvPr>
          <p:cNvSpPr>
            <a:spLocks noGrp="1"/>
          </p:cNvSpPr>
          <p:nvPr>
            <p:ph type="title" hasCustomPrompt="1"/>
          </p:nvPr>
        </p:nvSpPr>
        <p:spPr>
          <a:xfrm>
            <a:off x="1800000" y="180000"/>
            <a:ext cx="10038522" cy="983848"/>
          </a:xfrm>
        </p:spPr>
        <p:txBody>
          <a:bodyPr/>
          <a:lstStyle/>
          <a:p>
            <a:r>
              <a:rPr lang="en-GB" dirty="0"/>
              <a:t>Main title Master style – </a:t>
            </a:r>
            <a:r>
              <a:rPr lang="en-GB" dirty="0" err="1"/>
              <a:t>lato</a:t>
            </a:r>
            <a:r>
              <a:rPr lang="en-GB" dirty="0"/>
              <a:t> regular 32 red (H1)</a:t>
            </a:r>
            <a:endParaRPr lang="en-US" dirty="0"/>
          </a:p>
        </p:txBody>
      </p:sp>
      <p:sp>
        <p:nvSpPr>
          <p:cNvPr id="4" name="Picture Placeholder 3">
            <a:extLst>
              <a:ext uri="{FF2B5EF4-FFF2-40B4-BE49-F238E27FC236}">
                <a16:creationId xmlns:a16="http://schemas.microsoft.com/office/drawing/2014/main" xmlns="" id="{0CB5062A-2D8A-A84B-AD24-E8599285A331}"/>
              </a:ext>
            </a:extLst>
          </p:cNvPr>
          <p:cNvSpPr>
            <a:spLocks noGrp="1"/>
          </p:cNvSpPr>
          <p:nvPr>
            <p:ph type="pic" sz="quarter" idx="10"/>
          </p:nvPr>
        </p:nvSpPr>
        <p:spPr>
          <a:xfrm rot="-540000">
            <a:off x="8059361" y="1157005"/>
            <a:ext cx="2520000" cy="3600000"/>
          </a:xfrm>
          <a:effectLst>
            <a:outerShdw blurRad="50800" dist="38100" dir="5400000" algn="t" rotWithShape="0">
              <a:prstClr val="black">
                <a:alpha val="40000"/>
              </a:prstClr>
            </a:outerShdw>
          </a:effectLst>
        </p:spPr>
        <p:txBody>
          <a:bodyPr/>
          <a:lstStyle/>
          <a:p>
            <a:r>
              <a:rPr lang="en-GB"/>
              <a:t>Click icon to add picture</a:t>
            </a:r>
            <a:endParaRPr lang="en-US" dirty="0"/>
          </a:p>
        </p:txBody>
      </p:sp>
      <p:sp>
        <p:nvSpPr>
          <p:cNvPr id="12" name="Content Placeholder 2">
            <a:extLst>
              <a:ext uri="{FF2B5EF4-FFF2-40B4-BE49-F238E27FC236}">
                <a16:creationId xmlns:a16="http://schemas.microsoft.com/office/drawing/2014/main" xmlns="" id="{36406473-AB8C-BF42-90CE-339CC05B0109}"/>
              </a:ext>
            </a:extLst>
          </p:cNvPr>
          <p:cNvSpPr>
            <a:spLocks noGrp="1"/>
          </p:cNvSpPr>
          <p:nvPr>
            <p:ph idx="11" hasCustomPrompt="1"/>
          </p:nvPr>
        </p:nvSpPr>
        <p:spPr>
          <a:xfrm>
            <a:off x="8321158" y="5068358"/>
            <a:ext cx="2930750" cy="835617"/>
          </a:xfrm>
        </p:spPr>
        <p:txBody>
          <a:bodyPr>
            <a:noAutofit/>
          </a:bodyPr>
          <a:lstStyle>
            <a:lvl1pPr marL="0" indent="0">
              <a:lnSpc>
                <a:spcPts val="2600"/>
              </a:lnSpc>
              <a:buNone/>
              <a:defRPr sz="1800">
                <a:solidFill>
                  <a:srgbClr val="472D59"/>
                </a:solidFill>
              </a:defRPr>
            </a:lvl1pPr>
            <a:lvl2pPr marL="457200" indent="0">
              <a:buNone/>
              <a:defRPr/>
            </a:lvl2pPr>
          </a:lstStyle>
          <a:p>
            <a:pPr lvl="0"/>
            <a:r>
              <a:rPr lang="en-GB" dirty="0"/>
              <a:t>Body Master text style – </a:t>
            </a:r>
            <a:r>
              <a:rPr lang="en-GB" dirty="0" err="1"/>
              <a:t>lato</a:t>
            </a:r>
            <a:r>
              <a:rPr lang="en-GB" dirty="0"/>
              <a:t> regular 18 dark purple (H3)</a:t>
            </a:r>
          </a:p>
        </p:txBody>
      </p:sp>
    </p:spTree>
    <p:extLst>
      <p:ext uri="{BB962C8B-B14F-4D97-AF65-F5344CB8AC3E}">
        <p14:creationId xmlns:p14="http://schemas.microsoft.com/office/powerpoint/2010/main" val="283176484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ntent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BEB661F-7B19-CB4F-8DB9-45F56BC792A4}"/>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067" r="-2067"/>
          <a:stretch/>
        </p:blipFill>
        <p:spPr>
          <a:xfrm>
            <a:off x="0" y="0"/>
            <a:ext cx="12224000" cy="6876000"/>
          </a:xfrm>
          <a:prstGeom prst="rect">
            <a:avLst/>
          </a:prstGeom>
        </p:spPr>
      </p:pic>
      <p:sp>
        <p:nvSpPr>
          <p:cNvPr id="3" name="Content Placeholder 2">
            <a:extLst>
              <a:ext uri="{FF2B5EF4-FFF2-40B4-BE49-F238E27FC236}">
                <a16:creationId xmlns:a16="http://schemas.microsoft.com/office/drawing/2014/main" xmlns="" id="{7ABBFCBD-FEF9-9A40-B78F-192F724BE3D5}"/>
              </a:ext>
            </a:extLst>
          </p:cNvPr>
          <p:cNvSpPr>
            <a:spLocks noGrp="1"/>
          </p:cNvSpPr>
          <p:nvPr>
            <p:ph idx="1" hasCustomPrompt="1"/>
          </p:nvPr>
        </p:nvSpPr>
        <p:spPr>
          <a:xfrm>
            <a:off x="1800000" y="1260000"/>
            <a:ext cx="3878311" cy="4616209"/>
          </a:xfrm>
        </p:spPr>
        <p:txBody>
          <a:bodyPr>
            <a:noAutofit/>
          </a:bodyPr>
          <a:lstStyle>
            <a:lvl1pPr marL="0" indent="0">
              <a:lnSpc>
                <a:spcPts val="2600"/>
              </a:lnSpc>
              <a:buNone/>
              <a:defRPr sz="1800">
                <a:solidFill>
                  <a:srgbClr val="472D59"/>
                </a:solidFill>
              </a:defRPr>
            </a:lvl1pPr>
            <a:lvl2pPr marL="457200" indent="0">
              <a:buNone/>
              <a:defRPr/>
            </a:lvl2pPr>
          </a:lstStyle>
          <a:p>
            <a:pPr lvl="0"/>
            <a:r>
              <a:rPr lang="en-GB" dirty="0"/>
              <a:t>Body Master text style – </a:t>
            </a:r>
            <a:r>
              <a:rPr lang="en-GB" dirty="0" err="1"/>
              <a:t>lato</a:t>
            </a:r>
            <a:r>
              <a:rPr lang="en-GB" dirty="0"/>
              <a:t> regular 18 dark purple (H3)</a:t>
            </a:r>
          </a:p>
        </p:txBody>
      </p:sp>
      <p:sp>
        <p:nvSpPr>
          <p:cNvPr id="11" name="Title 10">
            <a:extLst>
              <a:ext uri="{FF2B5EF4-FFF2-40B4-BE49-F238E27FC236}">
                <a16:creationId xmlns:a16="http://schemas.microsoft.com/office/drawing/2014/main" xmlns="" id="{12094460-40B3-EF46-82AF-634595D8DE11}"/>
              </a:ext>
            </a:extLst>
          </p:cNvPr>
          <p:cNvSpPr>
            <a:spLocks noGrp="1"/>
          </p:cNvSpPr>
          <p:nvPr>
            <p:ph type="title" hasCustomPrompt="1"/>
          </p:nvPr>
        </p:nvSpPr>
        <p:spPr>
          <a:xfrm>
            <a:off x="1800000" y="180000"/>
            <a:ext cx="10038522" cy="983848"/>
          </a:xfrm>
        </p:spPr>
        <p:txBody>
          <a:bodyPr/>
          <a:lstStyle/>
          <a:p>
            <a:r>
              <a:rPr lang="en-GB" dirty="0"/>
              <a:t>Main title Master style – </a:t>
            </a:r>
            <a:r>
              <a:rPr lang="en-GB" dirty="0" err="1"/>
              <a:t>lato</a:t>
            </a:r>
            <a:r>
              <a:rPr lang="en-GB" dirty="0"/>
              <a:t> regular 32 red (H1)</a:t>
            </a:r>
            <a:endParaRPr lang="en-US" dirty="0"/>
          </a:p>
        </p:txBody>
      </p:sp>
      <p:sp>
        <p:nvSpPr>
          <p:cNvPr id="6" name="Content Placeholder 2">
            <a:extLst>
              <a:ext uri="{FF2B5EF4-FFF2-40B4-BE49-F238E27FC236}">
                <a16:creationId xmlns:a16="http://schemas.microsoft.com/office/drawing/2014/main" xmlns="" id="{9FBCC529-7758-9943-9818-63F3A1687642}"/>
              </a:ext>
            </a:extLst>
          </p:cNvPr>
          <p:cNvSpPr>
            <a:spLocks noGrp="1"/>
          </p:cNvSpPr>
          <p:nvPr>
            <p:ph idx="11" hasCustomPrompt="1"/>
          </p:nvPr>
        </p:nvSpPr>
        <p:spPr>
          <a:xfrm>
            <a:off x="7478311" y="1343848"/>
            <a:ext cx="3878311" cy="4616209"/>
          </a:xfrm>
        </p:spPr>
        <p:txBody>
          <a:bodyPr>
            <a:noAutofit/>
          </a:bodyPr>
          <a:lstStyle>
            <a:lvl1pPr marL="0" indent="0">
              <a:lnSpc>
                <a:spcPts val="2600"/>
              </a:lnSpc>
              <a:buNone/>
              <a:defRPr sz="1800">
                <a:solidFill>
                  <a:srgbClr val="472D59"/>
                </a:solidFill>
              </a:defRPr>
            </a:lvl1pPr>
            <a:lvl2pPr marL="457200" indent="0">
              <a:buNone/>
              <a:defRPr/>
            </a:lvl2pPr>
          </a:lstStyle>
          <a:p>
            <a:pPr lvl="0"/>
            <a:r>
              <a:rPr lang="en-GB" dirty="0"/>
              <a:t>Body Master text style – </a:t>
            </a:r>
            <a:r>
              <a:rPr lang="en-GB" dirty="0" err="1"/>
              <a:t>lato</a:t>
            </a:r>
            <a:r>
              <a:rPr lang="en-GB" dirty="0"/>
              <a:t> regular 18 dark purple (H3)</a:t>
            </a:r>
          </a:p>
        </p:txBody>
      </p:sp>
    </p:spTree>
    <p:extLst>
      <p:ext uri="{BB962C8B-B14F-4D97-AF65-F5344CB8AC3E}">
        <p14:creationId xmlns:p14="http://schemas.microsoft.com/office/powerpoint/2010/main" val="371821050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800C169-4BC0-F045-86DB-301D7050FF33}" type="datetime1">
              <a:rPr lang="en-AU" smtClean="0"/>
              <a:t>13/09/2022</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58C2B16-FD84-4E45-B3EF-EC9667A7D2A2}" type="slidenum">
              <a:rPr lang="en-AU" smtClean="0"/>
              <a:t>‹#›</a:t>
            </a:fld>
            <a:endParaRPr lang="en-AU"/>
          </a:p>
        </p:txBody>
      </p:sp>
    </p:spTree>
    <p:extLst>
      <p:ext uri="{BB962C8B-B14F-4D97-AF65-F5344CB8AC3E}">
        <p14:creationId xmlns:p14="http://schemas.microsoft.com/office/powerpoint/2010/main" val="3575017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299A7C0-8784-8E4B-B1E4-F30662F40E22}" type="datetime1">
              <a:rPr lang="en-AU" smtClean="0"/>
              <a:t>13/09/2022</a:t>
            </a:fld>
            <a:endParaRPr lang="en-AU"/>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58C2B16-FD84-4E45-B3EF-EC9667A7D2A2}" type="slidenum">
              <a:rPr lang="en-AU" smtClean="0"/>
              <a:t>‹#›</a:t>
            </a:fld>
            <a:endParaRPr lang="en-AU"/>
          </a:p>
        </p:txBody>
      </p:sp>
    </p:spTree>
    <p:extLst>
      <p:ext uri="{BB962C8B-B14F-4D97-AF65-F5344CB8AC3E}">
        <p14:creationId xmlns:p14="http://schemas.microsoft.com/office/powerpoint/2010/main" val="2547080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Practice gu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BEB661F-7B19-CB4F-8DB9-45F56BC792A4}"/>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067" r="-2067"/>
          <a:stretch/>
        </p:blipFill>
        <p:spPr>
          <a:xfrm>
            <a:off x="0" y="0"/>
            <a:ext cx="12224000" cy="6876000"/>
          </a:xfrm>
          <a:prstGeom prst="rect">
            <a:avLst/>
          </a:prstGeom>
        </p:spPr>
      </p:pic>
      <p:sp>
        <p:nvSpPr>
          <p:cNvPr id="3" name="Content Placeholder 2">
            <a:extLst>
              <a:ext uri="{FF2B5EF4-FFF2-40B4-BE49-F238E27FC236}">
                <a16:creationId xmlns:a16="http://schemas.microsoft.com/office/drawing/2014/main" xmlns="" id="{7ABBFCBD-FEF9-9A40-B78F-192F724BE3D5}"/>
              </a:ext>
            </a:extLst>
          </p:cNvPr>
          <p:cNvSpPr>
            <a:spLocks noGrp="1"/>
          </p:cNvSpPr>
          <p:nvPr>
            <p:ph idx="1" hasCustomPrompt="1"/>
          </p:nvPr>
        </p:nvSpPr>
        <p:spPr>
          <a:xfrm>
            <a:off x="1800000" y="1260000"/>
            <a:ext cx="5740978" cy="5418000"/>
          </a:xfrm>
        </p:spPr>
        <p:txBody>
          <a:bodyPr>
            <a:noAutofit/>
          </a:bodyPr>
          <a:lstStyle>
            <a:lvl1pPr marL="0" indent="0">
              <a:lnSpc>
                <a:spcPts val="2400"/>
              </a:lnSpc>
              <a:spcBef>
                <a:spcPts val="600"/>
              </a:spcBef>
              <a:buNone/>
              <a:defRPr sz="1800">
                <a:solidFill>
                  <a:srgbClr val="472D59"/>
                </a:solidFill>
              </a:defRPr>
            </a:lvl1pPr>
            <a:lvl2pPr marL="457200" indent="0">
              <a:buNone/>
              <a:defRPr/>
            </a:lvl2pPr>
          </a:lstStyle>
          <a:p>
            <a:pPr lvl="0"/>
            <a:r>
              <a:rPr lang="en-GB" dirty="0"/>
              <a:t>Body Master text style – </a:t>
            </a:r>
            <a:r>
              <a:rPr lang="en-GB" dirty="0" err="1"/>
              <a:t>lato</a:t>
            </a:r>
            <a:r>
              <a:rPr lang="en-GB" dirty="0"/>
              <a:t> regular 18 dark purple (H3)</a:t>
            </a:r>
          </a:p>
        </p:txBody>
      </p:sp>
      <p:sp>
        <p:nvSpPr>
          <p:cNvPr id="11" name="Title 10">
            <a:extLst>
              <a:ext uri="{FF2B5EF4-FFF2-40B4-BE49-F238E27FC236}">
                <a16:creationId xmlns:a16="http://schemas.microsoft.com/office/drawing/2014/main" xmlns="" id="{12094460-40B3-EF46-82AF-634595D8DE11}"/>
              </a:ext>
            </a:extLst>
          </p:cNvPr>
          <p:cNvSpPr>
            <a:spLocks noGrp="1"/>
          </p:cNvSpPr>
          <p:nvPr>
            <p:ph type="title" hasCustomPrompt="1"/>
          </p:nvPr>
        </p:nvSpPr>
        <p:spPr>
          <a:xfrm>
            <a:off x="1800000" y="180000"/>
            <a:ext cx="10038522" cy="983848"/>
          </a:xfrm>
        </p:spPr>
        <p:txBody>
          <a:bodyPr/>
          <a:lstStyle/>
          <a:p>
            <a:r>
              <a:rPr lang="en-GB" dirty="0"/>
              <a:t>Main title Master style – </a:t>
            </a:r>
            <a:r>
              <a:rPr lang="en-GB" dirty="0" err="1"/>
              <a:t>lato</a:t>
            </a:r>
            <a:r>
              <a:rPr lang="en-GB" dirty="0"/>
              <a:t> regular 32 red (H1)</a:t>
            </a:r>
            <a:endParaRPr lang="en-US" dirty="0"/>
          </a:p>
        </p:txBody>
      </p:sp>
      <p:sp>
        <p:nvSpPr>
          <p:cNvPr id="4" name="Picture Placeholder 3">
            <a:extLst>
              <a:ext uri="{FF2B5EF4-FFF2-40B4-BE49-F238E27FC236}">
                <a16:creationId xmlns:a16="http://schemas.microsoft.com/office/drawing/2014/main" xmlns="" id="{0CB5062A-2D8A-A84B-AD24-E8599285A331}"/>
              </a:ext>
            </a:extLst>
          </p:cNvPr>
          <p:cNvSpPr>
            <a:spLocks noGrp="1"/>
          </p:cNvSpPr>
          <p:nvPr>
            <p:ph type="pic" sz="quarter" idx="10"/>
          </p:nvPr>
        </p:nvSpPr>
        <p:spPr>
          <a:xfrm rot="-540000">
            <a:off x="8059361" y="1157005"/>
            <a:ext cx="2520000" cy="3600000"/>
          </a:xfrm>
          <a:effectLst>
            <a:outerShdw blurRad="50800" dist="38100" dir="5400000" algn="t" rotWithShape="0">
              <a:prstClr val="black">
                <a:alpha val="40000"/>
              </a:prstClr>
            </a:outerShdw>
          </a:effectLst>
        </p:spPr>
        <p:txBody>
          <a:bodyPr/>
          <a:lstStyle/>
          <a:p>
            <a:r>
              <a:rPr lang="en-GB"/>
              <a:t>Click icon to add picture</a:t>
            </a:r>
            <a:endParaRPr lang="en-US" dirty="0"/>
          </a:p>
        </p:txBody>
      </p:sp>
      <p:sp>
        <p:nvSpPr>
          <p:cNvPr id="12" name="Content Placeholder 2">
            <a:extLst>
              <a:ext uri="{FF2B5EF4-FFF2-40B4-BE49-F238E27FC236}">
                <a16:creationId xmlns:a16="http://schemas.microsoft.com/office/drawing/2014/main" xmlns="" id="{36406473-AB8C-BF42-90CE-339CC05B0109}"/>
              </a:ext>
            </a:extLst>
          </p:cNvPr>
          <p:cNvSpPr>
            <a:spLocks noGrp="1"/>
          </p:cNvSpPr>
          <p:nvPr>
            <p:ph idx="11" hasCustomPrompt="1"/>
          </p:nvPr>
        </p:nvSpPr>
        <p:spPr>
          <a:xfrm>
            <a:off x="8321158" y="5068358"/>
            <a:ext cx="2930750" cy="835617"/>
          </a:xfrm>
        </p:spPr>
        <p:txBody>
          <a:bodyPr>
            <a:noAutofit/>
          </a:bodyPr>
          <a:lstStyle>
            <a:lvl1pPr marL="0" indent="0">
              <a:lnSpc>
                <a:spcPts val="2600"/>
              </a:lnSpc>
              <a:buNone/>
              <a:defRPr sz="1800">
                <a:solidFill>
                  <a:srgbClr val="472D59"/>
                </a:solidFill>
              </a:defRPr>
            </a:lvl1pPr>
            <a:lvl2pPr marL="457200" indent="0">
              <a:buNone/>
              <a:defRPr/>
            </a:lvl2pPr>
          </a:lstStyle>
          <a:p>
            <a:pPr lvl="0"/>
            <a:r>
              <a:rPr lang="en-GB" dirty="0"/>
              <a:t>Body Master text style – </a:t>
            </a:r>
            <a:r>
              <a:rPr lang="en-GB" dirty="0" err="1"/>
              <a:t>lato</a:t>
            </a:r>
            <a:r>
              <a:rPr lang="en-GB" dirty="0"/>
              <a:t> regular 18 dark purple (H3)</a:t>
            </a:r>
          </a:p>
        </p:txBody>
      </p:sp>
    </p:spTree>
    <p:extLst>
      <p:ext uri="{BB962C8B-B14F-4D97-AF65-F5344CB8AC3E}">
        <p14:creationId xmlns:p14="http://schemas.microsoft.com/office/powerpoint/2010/main" val="555417397"/>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94C8EA6-6499-3042-850B-BE712579226D}"/>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067" r="-2067"/>
          <a:stretch/>
        </p:blipFill>
        <p:spPr>
          <a:xfrm>
            <a:off x="-69574" y="0"/>
            <a:ext cx="12192000" cy="6858000"/>
          </a:xfrm>
          <a:prstGeom prst="rect">
            <a:avLst/>
          </a:prstGeom>
        </p:spPr>
      </p:pic>
      <p:sp>
        <p:nvSpPr>
          <p:cNvPr id="2" name="Title 1">
            <a:extLst>
              <a:ext uri="{FF2B5EF4-FFF2-40B4-BE49-F238E27FC236}">
                <a16:creationId xmlns:a16="http://schemas.microsoft.com/office/drawing/2014/main" xmlns="" id="{8D027E69-B221-9F4A-919C-F0D3DA7F8BB9}"/>
              </a:ext>
            </a:extLst>
          </p:cNvPr>
          <p:cNvSpPr>
            <a:spLocks noGrp="1"/>
          </p:cNvSpPr>
          <p:nvPr>
            <p:ph type="title" hasCustomPrompt="1"/>
          </p:nvPr>
        </p:nvSpPr>
        <p:spPr>
          <a:xfrm>
            <a:off x="2020230" y="2039052"/>
            <a:ext cx="9599341" cy="748617"/>
          </a:xfrm>
        </p:spPr>
        <p:txBody>
          <a:bodyPr anchor="b">
            <a:noAutofit/>
          </a:bodyPr>
          <a:lstStyle>
            <a:lvl1pPr algn="ctr">
              <a:defRPr sz="3200">
                <a:solidFill>
                  <a:srgbClr val="F28322"/>
                </a:solidFill>
              </a:defRPr>
            </a:lvl1pPr>
          </a:lstStyle>
          <a:p>
            <a:r>
              <a:rPr lang="en-GB" dirty="0"/>
              <a:t>Section master title style – </a:t>
            </a:r>
            <a:r>
              <a:rPr lang="en-GB" dirty="0" err="1"/>
              <a:t>lato</a:t>
            </a:r>
            <a:r>
              <a:rPr lang="en-GB" dirty="0"/>
              <a:t> regular 32 (H1) </a:t>
            </a:r>
            <a:endParaRPr lang="en-US" dirty="0"/>
          </a:p>
        </p:txBody>
      </p:sp>
    </p:spTree>
    <p:extLst>
      <p:ext uri="{BB962C8B-B14F-4D97-AF65-F5344CB8AC3E}">
        <p14:creationId xmlns:p14="http://schemas.microsoft.com/office/powerpoint/2010/main" val="1392698213"/>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ractice gu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BEB661F-7B19-CB4F-8DB9-45F56BC792A4}"/>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067" r="-2067"/>
          <a:stretch/>
        </p:blipFill>
        <p:spPr>
          <a:xfrm>
            <a:off x="0" y="0"/>
            <a:ext cx="12224000" cy="6876000"/>
          </a:xfrm>
          <a:prstGeom prst="rect">
            <a:avLst/>
          </a:prstGeom>
        </p:spPr>
      </p:pic>
      <p:sp>
        <p:nvSpPr>
          <p:cNvPr id="3" name="Content Placeholder 2">
            <a:extLst>
              <a:ext uri="{FF2B5EF4-FFF2-40B4-BE49-F238E27FC236}">
                <a16:creationId xmlns:a16="http://schemas.microsoft.com/office/drawing/2014/main" xmlns="" id="{7ABBFCBD-FEF9-9A40-B78F-192F724BE3D5}"/>
              </a:ext>
            </a:extLst>
          </p:cNvPr>
          <p:cNvSpPr>
            <a:spLocks noGrp="1"/>
          </p:cNvSpPr>
          <p:nvPr>
            <p:ph idx="1" hasCustomPrompt="1"/>
          </p:nvPr>
        </p:nvSpPr>
        <p:spPr>
          <a:xfrm>
            <a:off x="1800000" y="1260000"/>
            <a:ext cx="5740978" cy="5418000"/>
          </a:xfrm>
        </p:spPr>
        <p:txBody>
          <a:bodyPr>
            <a:noAutofit/>
          </a:bodyPr>
          <a:lstStyle>
            <a:lvl1pPr marL="0" indent="0">
              <a:lnSpc>
                <a:spcPts val="2400"/>
              </a:lnSpc>
              <a:spcBef>
                <a:spcPts val="600"/>
              </a:spcBef>
              <a:buNone/>
              <a:defRPr sz="1800">
                <a:solidFill>
                  <a:srgbClr val="472D59"/>
                </a:solidFill>
              </a:defRPr>
            </a:lvl1pPr>
            <a:lvl2pPr marL="457200" indent="0">
              <a:buNone/>
              <a:defRPr/>
            </a:lvl2pPr>
          </a:lstStyle>
          <a:p>
            <a:pPr lvl="0"/>
            <a:r>
              <a:rPr lang="en-GB" dirty="0"/>
              <a:t>Body Master text style – </a:t>
            </a:r>
            <a:r>
              <a:rPr lang="en-GB" dirty="0" err="1"/>
              <a:t>lato</a:t>
            </a:r>
            <a:r>
              <a:rPr lang="en-GB" dirty="0"/>
              <a:t> regular 18 dark purple (H3)</a:t>
            </a:r>
          </a:p>
        </p:txBody>
      </p:sp>
      <p:sp>
        <p:nvSpPr>
          <p:cNvPr id="11" name="Title 10">
            <a:extLst>
              <a:ext uri="{FF2B5EF4-FFF2-40B4-BE49-F238E27FC236}">
                <a16:creationId xmlns:a16="http://schemas.microsoft.com/office/drawing/2014/main" xmlns="" id="{12094460-40B3-EF46-82AF-634595D8DE11}"/>
              </a:ext>
            </a:extLst>
          </p:cNvPr>
          <p:cNvSpPr>
            <a:spLocks noGrp="1"/>
          </p:cNvSpPr>
          <p:nvPr>
            <p:ph type="title" hasCustomPrompt="1"/>
          </p:nvPr>
        </p:nvSpPr>
        <p:spPr>
          <a:xfrm>
            <a:off x="1800000" y="180000"/>
            <a:ext cx="10038522" cy="983848"/>
          </a:xfrm>
        </p:spPr>
        <p:txBody>
          <a:bodyPr/>
          <a:lstStyle/>
          <a:p>
            <a:r>
              <a:rPr lang="en-GB" dirty="0"/>
              <a:t>Main title Master style – </a:t>
            </a:r>
            <a:r>
              <a:rPr lang="en-GB" dirty="0" err="1"/>
              <a:t>lato</a:t>
            </a:r>
            <a:r>
              <a:rPr lang="en-GB" dirty="0"/>
              <a:t> regular 32 red (H1)</a:t>
            </a:r>
            <a:endParaRPr lang="en-US" dirty="0"/>
          </a:p>
        </p:txBody>
      </p:sp>
      <p:sp>
        <p:nvSpPr>
          <p:cNvPr id="4" name="Picture Placeholder 3">
            <a:extLst>
              <a:ext uri="{FF2B5EF4-FFF2-40B4-BE49-F238E27FC236}">
                <a16:creationId xmlns:a16="http://schemas.microsoft.com/office/drawing/2014/main" xmlns="" id="{0CB5062A-2D8A-A84B-AD24-E8599285A331}"/>
              </a:ext>
            </a:extLst>
          </p:cNvPr>
          <p:cNvSpPr>
            <a:spLocks noGrp="1"/>
          </p:cNvSpPr>
          <p:nvPr>
            <p:ph type="pic" sz="quarter" idx="10"/>
          </p:nvPr>
        </p:nvSpPr>
        <p:spPr>
          <a:xfrm rot="-540000">
            <a:off x="8059361" y="1157005"/>
            <a:ext cx="2520000" cy="3600000"/>
          </a:xfrm>
          <a:effectLst>
            <a:outerShdw blurRad="50800" dist="38100" dir="5400000" algn="t" rotWithShape="0">
              <a:prstClr val="black">
                <a:alpha val="40000"/>
              </a:prstClr>
            </a:outerShdw>
          </a:effectLst>
        </p:spPr>
        <p:txBody>
          <a:bodyPr/>
          <a:lstStyle/>
          <a:p>
            <a:r>
              <a:rPr lang="en-GB"/>
              <a:t>Click icon to add picture</a:t>
            </a:r>
            <a:endParaRPr lang="en-US" dirty="0"/>
          </a:p>
        </p:txBody>
      </p:sp>
      <p:sp>
        <p:nvSpPr>
          <p:cNvPr id="12" name="Content Placeholder 2">
            <a:extLst>
              <a:ext uri="{FF2B5EF4-FFF2-40B4-BE49-F238E27FC236}">
                <a16:creationId xmlns:a16="http://schemas.microsoft.com/office/drawing/2014/main" xmlns="" id="{36406473-AB8C-BF42-90CE-339CC05B0109}"/>
              </a:ext>
            </a:extLst>
          </p:cNvPr>
          <p:cNvSpPr>
            <a:spLocks noGrp="1"/>
          </p:cNvSpPr>
          <p:nvPr>
            <p:ph idx="11" hasCustomPrompt="1"/>
          </p:nvPr>
        </p:nvSpPr>
        <p:spPr>
          <a:xfrm>
            <a:off x="8321158" y="5068358"/>
            <a:ext cx="2930750" cy="835617"/>
          </a:xfrm>
        </p:spPr>
        <p:txBody>
          <a:bodyPr>
            <a:noAutofit/>
          </a:bodyPr>
          <a:lstStyle>
            <a:lvl1pPr marL="0" indent="0">
              <a:lnSpc>
                <a:spcPts val="2600"/>
              </a:lnSpc>
              <a:buNone/>
              <a:defRPr sz="1800">
                <a:solidFill>
                  <a:srgbClr val="472D59"/>
                </a:solidFill>
              </a:defRPr>
            </a:lvl1pPr>
            <a:lvl2pPr marL="457200" indent="0">
              <a:buNone/>
              <a:defRPr/>
            </a:lvl2pPr>
          </a:lstStyle>
          <a:p>
            <a:pPr lvl="0"/>
            <a:r>
              <a:rPr lang="en-GB" dirty="0"/>
              <a:t>Body Master text style – </a:t>
            </a:r>
            <a:r>
              <a:rPr lang="en-GB" dirty="0" err="1"/>
              <a:t>lato</a:t>
            </a:r>
            <a:r>
              <a:rPr lang="en-GB" dirty="0"/>
              <a:t> regular 18 dark purple (H3)</a:t>
            </a:r>
          </a:p>
        </p:txBody>
      </p:sp>
    </p:spTree>
    <p:extLst>
      <p:ext uri="{BB962C8B-B14F-4D97-AF65-F5344CB8AC3E}">
        <p14:creationId xmlns:p14="http://schemas.microsoft.com/office/powerpoint/2010/main" val="4116753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92211"/>
            <a:ext cx="9144000" cy="761301"/>
          </a:xfrm>
        </p:spPr>
        <p:txBody>
          <a:bodyPr anchor="b">
            <a:normAutofit/>
          </a:bodyPr>
          <a:lstStyle>
            <a:lvl1pPr algn="ctr">
              <a:lnSpc>
                <a:spcPct val="100000"/>
              </a:lnSpc>
              <a:defRPr sz="4400"/>
            </a:lvl1pPr>
          </a:lstStyle>
          <a:p>
            <a:r>
              <a:rPr lang="en-US" dirty="0"/>
              <a:t>Click to edit Master title style</a:t>
            </a:r>
            <a:endParaRPr lang="en-AU"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4" name="Date Placeholder 3"/>
          <p:cNvSpPr>
            <a:spLocks noGrp="1"/>
          </p:cNvSpPr>
          <p:nvPr>
            <p:ph type="dt" sz="half" idx="10"/>
          </p:nvPr>
        </p:nvSpPr>
        <p:spPr/>
        <p:txBody>
          <a:bodyPr/>
          <a:lstStyle/>
          <a:p>
            <a:fld id="{12730106-5C17-6E45-88DA-B8EFAB921091}" type="datetime1">
              <a:rPr lang="en-AU" smtClean="0">
                <a:solidFill>
                  <a:prstClr val="black">
                    <a:tint val="75000"/>
                  </a:prstClr>
                </a:solidFill>
              </a:rPr>
              <a:pPr/>
              <a:t>13/09/2022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A58C2B16-FD84-4E45-B3EF-EC9667A7D2A2}"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3446270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800C169-4BC0-F045-86DB-301D7050FF33}" type="datetime1">
              <a:rPr lang="en-AU" smtClean="0">
                <a:solidFill>
                  <a:prstClr val="black">
                    <a:tint val="75000"/>
                  </a:prstClr>
                </a:solidFill>
              </a:rPr>
              <a:pPr/>
              <a:t>13/09/2022</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A58C2B16-FD84-4E45-B3EF-EC9667A7D2A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66992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9A7C0-8784-8E4B-B1E4-F30662F40E22}" type="datetime1">
              <a:rPr lang="en-AU" smtClean="0">
                <a:solidFill>
                  <a:prstClr val="black">
                    <a:tint val="75000"/>
                  </a:prstClr>
                </a:solidFill>
              </a:rPr>
              <a:pPr/>
              <a:t>13/09/2022</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A58C2B16-FD84-4E45-B3EF-EC9667A7D2A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8730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9A7C0-8784-8E4B-B1E4-F30662F40E22}" type="datetime1">
              <a:rPr lang="en-AU" smtClean="0"/>
              <a:t>13/09/2022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58C2B16-FD84-4E45-B3EF-EC9667A7D2A2}" type="slidenum">
              <a:rPr lang="en-AU" smtClean="0"/>
              <a:t>‹#›</a:t>
            </a:fld>
            <a:endParaRPr lang="en-AU"/>
          </a:p>
        </p:txBody>
      </p:sp>
    </p:spTree>
    <p:extLst>
      <p:ext uri="{BB962C8B-B14F-4D97-AF65-F5344CB8AC3E}">
        <p14:creationId xmlns:p14="http://schemas.microsoft.com/office/powerpoint/2010/main" val="2093281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F2F7A32-C1EA-4F7E-B0A2-7FCB5BFE90DE}" type="slidenum">
              <a:rPr lang="en-AU" smtClean="0">
                <a:solidFill>
                  <a:srgbClr val="000000">
                    <a:alpha val="50000"/>
                  </a:srgbClr>
                </a:solidFill>
              </a:rPr>
              <a:pPr/>
              <a:t>‹#›</a:t>
            </a:fld>
            <a:endParaRPr lang="en-AU" dirty="0">
              <a:solidFill>
                <a:srgbClr val="000000">
                  <a:alpha val="50000"/>
                </a:srgbClr>
              </a:solidFill>
            </a:endParaRPr>
          </a:p>
        </p:txBody>
      </p:sp>
      <p:sp>
        <p:nvSpPr>
          <p:cNvPr id="2" name="Footer Placeholder 1">
            <a:extLst>
              <a:ext uri="{FF2B5EF4-FFF2-40B4-BE49-F238E27FC236}">
                <a16:creationId xmlns:a16="http://schemas.microsoft.com/office/drawing/2014/main" xmlns="" id="{2F57DD72-D97D-4E1E-9CE3-732B0603B23C}"/>
              </a:ext>
            </a:extLst>
          </p:cNvPr>
          <p:cNvSpPr>
            <a:spLocks noGrp="1"/>
          </p:cNvSpPr>
          <p:nvPr>
            <p:ph type="ftr" sz="quarter" idx="12"/>
          </p:nvPr>
        </p:nvSpPr>
        <p:spPr/>
        <p:txBody>
          <a:bodyPr/>
          <a:lstStyle>
            <a:lvl1pPr>
              <a:defRPr lang="en-AU" b="0" i="0" smtClean="0">
                <a:effectLst/>
              </a:defRPr>
            </a:lvl1pPr>
          </a:lstStyle>
          <a:p>
            <a:r>
              <a:rPr>
                <a:solidFill>
                  <a:srgbClr val="000000">
                    <a:alpha val="50000"/>
                  </a:srgbClr>
                </a:solidFill>
              </a:rPr>
              <a:t>Copyright @ Uniting</a:t>
            </a:r>
            <a:endParaRPr dirty="0">
              <a:solidFill>
                <a:srgbClr val="000000">
                  <a:alpha val="50000"/>
                </a:srgbClr>
              </a:solidFill>
            </a:endParaRPr>
          </a:p>
        </p:txBody>
      </p:sp>
    </p:spTree>
    <p:extLst>
      <p:ext uri="{BB962C8B-B14F-4D97-AF65-F5344CB8AC3E}">
        <p14:creationId xmlns:p14="http://schemas.microsoft.com/office/powerpoint/2010/main" val="1901223764"/>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image" Target="/ppt/media/image1.png" Id="rId13" /><Relationship Type="http://schemas.openxmlformats.org/officeDocument/2006/relationships/slideLayout" Target="/ppt/slideLayouts/slideLayout7.xml" Id="rId7" /><Relationship Type="http://schemas.openxmlformats.org/officeDocument/2006/relationships/theme" Target="/ppt/theme/theme1.xml" Id="rId12" /><Relationship Type="http://schemas.openxmlformats.org/officeDocument/2006/relationships/slideLayout" Target="/ppt/slideLayouts/slideLayout1.xml" Id="rId1" /></Relationships>
</file>

<file path=ppt/slideMasters/_rels/slideMaster10.xml.rels>&#65279;<?xml version="1.0" encoding="utf-8"?><Relationships xmlns="http://schemas.openxmlformats.org/package/2006/relationships"><Relationship Type="http://schemas.openxmlformats.org/officeDocument/2006/relationships/slideLayout" Target="/ppt/slideLayouts/slideLayout121.xml" Id="rId7" /><Relationship Type="http://schemas.openxmlformats.org/officeDocument/2006/relationships/theme" Target="/ppt/theme/theme10.xml" Id="rId12" /><Relationship Type="http://schemas.openxmlformats.org/officeDocument/2006/relationships/slideLayout" Target="/ppt/slideLayouts/slideLayout116.xml" Id="rId2" /><Relationship Type="http://schemas.openxmlformats.org/officeDocument/2006/relationships/slideLayout" Target="/ppt/slideLayouts/slideLayout115.xml" Id="rId1" /></Relationships>
</file>

<file path=ppt/slideMasters/_rels/slideMaster2.xml.rels>&#65279;<?xml version="1.0" encoding="utf-8"?><Relationships xmlns="http://schemas.openxmlformats.org/package/2006/relationships"><Relationship Type="http://schemas.openxmlformats.org/officeDocument/2006/relationships/slideLayout" Target="/ppt/slideLayouts/slideLayout19.xml" Id="rId8" /><Relationship Type="http://schemas.openxmlformats.org/officeDocument/2006/relationships/slideLayout" Target="/ppt/slideLayouts/slideLayout24.xml" Id="rId13" /><Relationship Type="http://schemas.openxmlformats.org/officeDocument/2006/relationships/slideLayout" Target="/ppt/slideLayouts/slideLayout14.xml" Id="rId3" /><Relationship Type="http://schemas.openxmlformats.org/officeDocument/2006/relationships/slideLayout" Target="/ppt/slideLayouts/slideLayout18.xml" Id="rId7" /><Relationship Type="http://schemas.openxmlformats.org/officeDocument/2006/relationships/slideLayout" Target="/ppt/slideLayouts/slideLayout23.xml" Id="rId12" /><Relationship Type="http://schemas.openxmlformats.org/officeDocument/2006/relationships/slideLayout" Target="/ppt/slideLayouts/slideLayout13.xml" Id="rId2" /><Relationship Type="http://schemas.openxmlformats.org/officeDocument/2006/relationships/image" Target="/ppt/media/image1.png" Id="rId16" /><Relationship Type="http://schemas.openxmlformats.org/officeDocument/2006/relationships/image" Target="/ppt/media/image2.png" Id="rId15" /><Relationship Type="http://schemas.openxmlformats.org/officeDocument/2006/relationships/theme" Target="/ppt/theme/theme2.xml" Id="rId14" /></Relationships>
</file>

<file path=ppt/slideMasters/_rels/slideMaster3.xml.rels>&#65279;<?xml version="1.0" encoding="utf-8"?><Relationships xmlns="http://schemas.openxmlformats.org/package/2006/relationships"><Relationship Type="http://schemas.openxmlformats.org/officeDocument/2006/relationships/slideLayout" Target="/ppt/slideLayouts/slideLayout27.xml" Id="rId3" /><Relationship Type="http://schemas.openxmlformats.org/officeDocument/2006/relationships/image" Target="/ppt/media/image6.png" Id="rId5" /><Relationship Type="http://schemas.openxmlformats.org/officeDocument/2006/relationships/theme" Target="/ppt/theme/theme3.xml" Id="rId4" /></Relationships>
</file>

<file path=ppt/slideMasters/_rels/slideMaster4.xml.rels>&#65279;<?xml version="1.0" encoding="utf-8"?><Relationships xmlns="http://schemas.openxmlformats.org/package/2006/relationships"><Relationship Type="http://schemas.openxmlformats.org/officeDocument/2006/relationships/image" Target="/ppt/media/image6.png" Id="rId13" /><Relationship Type="http://schemas.openxmlformats.org/officeDocument/2006/relationships/slideLayout" Target="/ppt/slideLayouts/slideLayout34.xml" Id="rId7" /><Relationship Type="http://schemas.openxmlformats.org/officeDocument/2006/relationships/theme" Target="/ppt/theme/theme4.xml" Id="rId12" /><Relationship Type="http://schemas.openxmlformats.org/officeDocument/2006/relationships/slideLayout" Target="/ppt/slideLayouts/slideLayout33.xml" Id="rId6" /></Relationships>
</file>

<file path=ppt/slideMasters/_rels/slideMaster5.xml.rels>&#65279;<?xml version="1.0" encoding="utf-8"?><Relationships xmlns="http://schemas.openxmlformats.org/package/2006/relationships"><Relationship Type="http://schemas.openxmlformats.org/officeDocument/2006/relationships/image" Target="/ppt/media/image2.png" Id="rId13" /><Relationship Type="http://schemas.openxmlformats.org/officeDocument/2006/relationships/theme" Target="/ppt/theme/theme5.xml" Id="rId12" /><Relationship Type="http://schemas.openxmlformats.org/officeDocument/2006/relationships/slideLayout" Target="/ppt/slideLayouts/slideLayout39.xml" Id="rId1" /></Relationships>
</file>

<file path=ppt/slideMasters/_rels/slideMaster6.xml.rels>&#65279;<?xml version="1.0" encoding="utf-8"?><Relationships xmlns="http://schemas.openxmlformats.org/package/2006/relationships"><Relationship Type="http://schemas.openxmlformats.org/officeDocument/2006/relationships/image" Target="/ppt/media/image2.png" Id="rId13" /><Relationship Type="http://schemas.openxmlformats.org/officeDocument/2006/relationships/slideLayout" Target="/ppt/slideLayouts/slideLayout56.xml" Id="rId7" /><Relationship Type="http://schemas.openxmlformats.org/officeDocument/2006/relationships/theme" Target="/ppt/theme/theme6.xml" Id="rId12" /><Relationship Type="http://schemas.openxmlformats.org/officeDocument/2006/relationships/slideLayout" Target="/ppt/slideLayouts/slideLayout53.xml" Id="rId4" /></Relationships>
</file>

<file path=ppt/slideMasters/_rels/slideMaster7.xml.rels>&#65279;<?xml version="1.0" encoding="utf-8"?><Relationships xmlns="http://schemas.openxmlformats.org/package/2006/relationships"><Relationship Type="http://schemas.openxmlformats.org/officeDocument/2006/relationships/slideLayout" Target="/ppt/slideLayouts/slideLayout78.xml" Id="rId18" /><Relationship Type="http://schemas.openxmlformats.org/officeDocument/2006/relationships/theme" Target="/ppt/theme/theme7.xml" Id="rId24" /></Relationships>
</file>

<file path=ppt/slideMasters/slideMaster1.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C2BD-8305-814D-8AAD-1504FF9FAAE9}" type="datetime1">
              <a:rPr lang="en-AU" smtClean="0"/>
              <a:t>13/09/2022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C2B16-FD84-4E45-B3EF-EC9667A7D2A2}" type="slidenum">
              <a:rPr lang="en-AU" smtClean="0"/>
              <a:t>‹#›</a:t>
            </a:fld>
            <a:endParaRPr lang="en-AU"/>
          </a:p>
        </p:txBody>
      </p:sp>
      <p:pic>
        <p:nvPicPr>
          <p:cNvPr id="7" name="Picture 6">
            <a:extLst>
              <a:ext uri="{FF2B5EF4-FFF2-40B4-BE49-F238E27FC236}">
                <a16:creationId xmlns:a16="http://schemas.microsoft.com/office/drawing/2014/main" id="{3DC95522-7627-1B4C-840A-B40A053E4439}"/>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9499092" y="6096691"/>
            <a:ext cx="1854708" cy="519318"/>
          </a:xfrm>
          <a:prstGeom prst="rect">
            <a:avLst/>
          </a:prstGeom>
        </p:spPr>
      </p:pic>
    </p:spTree>
    <p:extLst>
      <p:ext uri="{BB962C8B-B14F-4D97-AF65-F5344CB8AC3E}">
        <p14:creationId xmlns:p14="http://schemas.microsoft.com/office/powerpoint/2010/main" val="764799165"/>
      </p:ext>
    </p:extLst>
  </p:cSld>
  <p:clrMap bg1="lt1" tx1="dk1" bg2="lt2" tx2="dk2" accent1="accent1" accent2="accent2" accent3="accent3" accent4="accent4" accent5="accent5" accent6="accent6" hlink="hlink" folHlink="folHlink"/>
  <p:sldLayoutIdLst>
    <p:sldLayoutId id="2147483649" r:id="rId1"/>
    <p:sldLayoutId id="2147483655" r:id="rId7"/>
  </p:sldLayoutIdLst>
  <p:hf sldNum="0" hdr="0" ftr="0" dt="0"/>
  <p:txStyles>
    <p:titleStyle>
      <a:lvl1pPr algn="l" defTabSz="914400" rtl="0" eaLnBrk="1" latinLnBrk="0" hangingPunct="1">
        <a:lnSpc>
          <a:spcPct val="90000"/>
        </a:lnSpc>
        <a:spcBef>
          <a:spcPct val="0"/>
        </a:spcBef>
        <a:buNone/>
        <a:defRPr sz="4400" kern="1200">
          <a:solidFill>
            <a:srgbClr val="9C3C44"/>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9C3C44"/>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2C0D7-0FB7-478F-8F8A-4B0332DED2CE}" type="datetimeFigureOut">
              <a:rPr lang="en-AU" smtClean="0">
                <a:solidFill>
                  <a:prstClr val="black">
                    <a:tint val="75000"/>
                  </a:prstClr>
                </a:solidFill>
              </a:rPr>
              <a:pPr/>
              <a:t>13/09/2022</a:t>
            </a:fld>
            <a:endParaRPr lang="en-A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C2B16-FD84-4E45-B3EF-EC9667A7D2A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48742951"/>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adec="http://schemas.microsoft.com/office/drawing/2017/decorative"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6B3541-6060-484D-A87C-4FB5CC4B9B30}"/>
              </a:ext>
            </a:extLst>
          </p:cNvPr>
          <p:cNvSpPr>
            <a:spLocks noGrp="1"/>
          </p:cNvSpPr>
          <p:nvPr>
            <p:ph type="title"/>
          </p:nvPr>
        </p:nvSpPr>
        <p:spPr>
          <a:xfrm>
            <a:off x="1563756" y="0"/>
            <a:ext cx="10038522" cy="1325563"/>
          </a:xfrm>
          <a:prstGeom prst="rect">
            <a:avLst/>
          </a:prstGeom>
        </p:spPr>
        <p:txBody>
          <a:bodyPr vert="horz" lIns="91440" tIns="45720" rIns="91440" bIns="45720" rtlCol="0" anchor="ctr">
            <a:normAutofit/>
          </a:bodyPr>
          <a:lstStyle/>
          <a:p>
            <a:r>
              <a:rPr lang="en-GB" dirty="0"/>
              <a:t>Main title Master style – </a:t>
            </a:r>
            <a:r>
              <a:rPr lang="en-GB" dirty="0" err="1"/>
              <a:t>lato</a:t>
            </a:r>
            <a:r>
              <a:rPr lang="en-GB" dirty="0"/>
              <a:t> regular 32 red (H1)</a:t>
            </a:r>
            <a:endParaRPr lang="en-US" dirty="0"/>
          </a:p>
        </p:txBody>
      </p:sp>
      <p:sp>
        <p:nvSpPr>
          <p:cNvPr id="3" name="Text Placeholder 2">
            <a:extLst>
              <a:ext uri="{FF2B5EF4-FFF2-40B4-BE49-F238E27FC236}">
                <a16:creationId xmlns:a16="http://schemas.microsoft.com/office/drawing/2014/main" id="{71E66C1F-DDFF-3D4C-A3B7-EB566B2E07F6}"/>
              </a:ext>
            </a:extLst>
          </p:cNvPr>
          <p:cNvSpPr>
            <a:spLocks noGrp="1"/>
          </p:cNvSpPr>
          <p:nvPr>
            <p:ph type="body" idx="1"/>
          </p:nvPr>
        </p:nvSpPr>
        <p:spPr>
          <a:xfrm>
            <a:off x="1563756" y="1416618"/>
            <a:ext cx="9790044" cy="4351338"/>
          </a:xfrm>
          <a:prstGeom prst="rect">
            <a:avLst/>
          </a:prstGeom>
        </p:spPr>
        <p:txBody>
          <a:bodyPr vert="horz" lIns="91440" tIns="45720" rIns="91440" bIns="45720" rtlCol="0">
            <a:normAutofit/>
          </a:bodyPr>
          <a:lstStyle/>
          <a:p>
            <a:pPr lvl="0"/>
            <a:r>
              <a:rPr lang="en-GB" dirty="0"/>
              <a:t>Subtitle Master text style – </a:t>
            </a:r>
            <a:r>
              <a:rPr lang="en-GB" dirty="0" err="1"/>
              <a:t>lato</a:t>
            </a:r>
            <a:r>
              <a:rPr lang="en-GB" dirty="0"/>
              <a:t> regular 24 red (H2)</a:t>
            </a:r>
          </a:p>
          <a:p>
            <a:pPr lvl="1"/>
            <a:r>
              <a:rPr lang="en-GB" dirty="0"/>
              <a:t>Body Master text style – </a:t>
            </a:r>
            <a:r>
              <a:rPr lang="en-GB" dirty="0" err="1"/>
              <a:t>lato</a:t>
            </a:r>
            <a:r>
              <a:rPr lang="en-GB" dirty="0"/>
              <a:t> regular 18 dark purple (H3)</a:t>
            </a:r>
          </a:p>
          <a:p>
            <a:pPr lvl="2"/>
            <a:endParaRPr lang="en-GB" dirty="0"/>
          </a:p>
        </p:txBody>
      </p:sp>
      <p:pic>
        <p:nvPicPr>
          <p:cNvPr id="7" name="Picture 6">
            <a:extLst>
              <a:ext uri="{FF2B5EF4-FFF2-40B4-BE49-F238E27FC236}">
                <a16:creationId xmlns:a16="http://schemas.microsoft.com/office/drawing/2014/main" id="{30B30646-3BAA-544E-B16D-B96519DBE86B}"/>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499092" y="6047232"/>
            <a:ext cx="1854708" cy="618236"/>
          </a:xfrm>
          <a:prstGeom prst="rect">
            <a:avLst/>
          </a:prstGeom>
        </p:spPr>
      </p:pic>
      <p:pic>
        <p:nvPicPr>
          <p:cNvPr id="5" name="Picture 4">
            <a:extLst>
              <a:ext uri="{FF2B5EF4-FFF2-40B4-BE49-F238E27FC236}">
                <a16:creationId xmlns:a16="http://schemas.microsoft.com/office/drawing/2014/main" id="{38853DF8-0504-3541-BFA9-7626BD9D2BC3}"/>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9499092" y="6096691"/>
            <a:ext cx="1854708" cy="519318"/>
          </a:xfrm>
          <a:prstGeom prst="rect">
            <a:avLst/>
          </a:prstGeom>
        </p:spPr>
      </p:pic>
    </p:spTree>
    <p:extLst>
      <p:ext uri="{BB962C8B-B14F-4D97-AF65-F5344CB8AC3E}">
        <p14:creationId xmlns:p14="http://schemas.microsoft.com/office/powerpoint/2010/main" val="1124860659"/>
      </p:ext>
    </p:extLst>
  </p:cSld>
  <p:clrMap bg1="lt1" tx1="dk1" bg2="lt2" tx2="dk2" accent1="accent1" accent2="accent2" accent3="accent3" accent4="accent4" accent5="accent5" accent6="accent6" hlink="hlink" folHlink="folHlink"/>
  <p:sldLayoutIdLst>
    <p:sldLayoutId id="2147483662" r:id="rId2"/>
    <p:sldLayoutId id="2147483663" r:id="rId3"/>
    <p:sldLayoutId id="2147483667" r:id="rId7"/>
    <p:sldLayoutId id="2147483668" r:id="rId8"/>
    <p:sldLayoutId id="2147483923" r:id="rId12"/>
    <p:sldLayoutId id="2147483924" r:id="rId13"/>
  </p:sldLayoutIdLst>
  <p:hf sldNum="0" hdr="0" ftr="0" dt="0"/>
  <p:txStyles>
    <p:titleStyle>
      <a:lvl1pPr algn="l" defTabSz="914400" rtl="0" eaLnBrk="1" latinLnBrk="0" hangingPunct="1">
        <a:lnSpc>
          <a:spcPct val="90000"/>
        </a:lnSpc>
        <a:spcBef>
          <a:spcPct val="0"/>
        </a:spcBef>
        <a:buNone/>
        <a:defRPr sz="3200" kern="1200">
          <a:solidFill>
            <a:srgbClr val="B3535B"/>
          </a:solidFill>
          <a:latin typeface="Lato" panose="020F0502020204030203" pitchFamily="34" charset="77"/>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B3535B"/>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C2BD-8305-814D-8AAD-1504FF9FAAE9}" type="datetime1">
              <a:rPr lang="en-AU" smtClean="0">
                <a:solidFill>
                  <a:prstClr val="black">
                    <a:tint val="75000"/>
                  </a:prstClr>
                </a:solidFill>
              </a:rPr>
              <a:pPr/>
              <a:t>13/09/2022</a:t>
            </a:fld>
            <a:endParaRPr lang="en-A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C2B16-FD84-4E45-B3EF-EC9667A7D2A2}" type="slidenum">
              <a:rPr lang="en-AU" smtClean="0">
                <a:solidFill>
                  <a:prstClr val="black">
                    <a:tint val="75000"/>
                  </a:prstClr>
                </a:solidFill>
              </a:rPr>
              <a:pPr/>
              <a:t>‹#›</a:t>
            </a:fld>
            <a:endParaRPr lang="en-AU">
              <a:solidFill>
                <a:prstClr val="black">
                  <a:tint val="75000"/>
                </a:prstClr>
              </a:solidFill>
            </a:endParaRPr>
          </a:p>
        </p:txBody>
      </p:sp>
      <p:pic>
        <p:nvPicPr>
          <p:cNvPr id="7" name="Picture 6">
            <a:extLst>
              <a:ext uri="{FF2B5EF4-FFF2-40B4-BE49-F238E27FC236}">
                <a16:creationId xmlns:a16="http://schemas.microsoft.com/office/drawing/2014/main" id="{3DC95522-7627-1B4C-840A-B40A053E443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425336" y="6146241"/>
            <a:ext cx="1928574" cy="540000"/>
          </a:xfrm>
          <a:prstGeom prst="rect">
            <a:avLst/>
          </a:prstGeom>
        </p:spPr>
      </p:pic>
    </p:spTree>
    <p:extLst>
      <p:ext uri="{BB962C8B-B14F-4D97-AF65-F5344CB8AC3E}">
        <p14:creationId xmlns:p14="http://schemas.microsoft.com/office/powerpoint/2010/main" val="2461518917"/>
      </p:ext>
    </p:extLst>
  </p:cSld>
  <p:clrMap bg1="lt1" tx1="dk1" bg2="lt2" tx2="dk2" accent1="accent1" accent2="accent2" accent3="accent3" accent4="accent4" accent5="accent5" accent6="accent6" hlink="hlink" folHlink="folHlink"/>
  <p:sldLayoutIdLst>
    <p:sldLayoutId id="2147483680" r:id="rId3"/>
  </p:sldLayoutIdLst>
  <p:hf sldNum="0" hdr="0" ftr="0" dt="0"/>
  <p:txStyles>
    <p:titleStyle>
      <a:lvl1pPr algn="l" defTabSz="914400" rtl="0" eaLnBrk="1" latinLnBrk="0" hangingPunct="1">
        <a:lnSpc>
          <a:spcPct val="90000"/>
        </a:lnSpc>
        <a:spcBef>
          <a:spcPct val="0"/>
        </a:spcBef>
        <a:buNone/>
        <a:defRPr sz="4400" kern="1200">
          <a:solidFill>
            <a:srgbClr val="9C3C44"/>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9C3C44"/>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6B3541-6060-484D-A87C-4FB5CC4B9B30}"/>
              </a:ext>
            </a:extLst>
          </p:cNvPr>
          <p:cNvSpPr>
            <a:spLocks noGrp="1"/>
          </p:cNvSpPr>
          <p:nvPr>
            <p:ph type="title"/>
          </p:nvPr>
        </p:nvSpPr>
        <p:spPr>
          <a:xfrm>
            <a:off x="1563756" y="0"/>
            <a:ext cx="10038522" cy="1325563"/>
          </a:xfrm>
          <a:prstGeom prst="rect">
            <a:avLst/>
          </a:prstGeom>
        </p:spPr>
        <p:txBody>
          <a:bodyPr vert="horz" lIns="91440" tIns="45720" rIns="91440" bIns="45720" rtlCol="0" anchor="ctr">
            <a:normAutofit/>
          </a:bodyPr>
          <a:lstStyle/>
          <a:p>
            <a:r>
              <a:rPr lang="en-GB" dirty="0"/>
              <a:t>Main title Master style – </a:t>
            </a:r>
            <a:r>
              <a:rPr lang="en-GB" dirty="0" err="1"/>
              <a:t>lato</a:t>
            </a:r>
            <a:r>
              <a:rPr lang="en-GB" dirty="0"/>
              <a:t> regular 32 red (H1)</a:t>
            </a:r>
            <a:endParaRPr lang="en-US" dirty="0"/>
          </a:p>
        </p:txBody>
      </p:sp>
      <p:sp>
        <p:nvSpPr>
          <p:cNvPr id="3" name="Text Placeholder 2">
            <a:extLst>
              <a:ext uri="{FF2B5EF4-FFF2-40B4-BE49-F238E27FC236}">
                <a16:creationId xmlns:a16="http://schemas.microsoft.com/office/drawing/2014/main" id="{71E66C1F-DDFF-3D4C-A3B7-EB566B2E07F6}"/>
              </a:ext>
            </a:extLst>
          </p:cNvPr>
          <p:cNvSpPr>
            <a:spLocks noGrp="1"/>
          </p:cNvSpPr>
          <p:nvPr>
            <p:ph type="body" idx="1"/>
          </p:nvPr>
        </p:nvSpPr>
        <p:spPr>
          <a:xfrm>
            <a:off x="1563756" y="1416618"/>
            <a:ext cx="9790044" cy="4351338"/>
          </a:xfrm>
          <a:prstGeom prst="rect">
            <a:avLst/>
          </a:prstGeom>
        </p:spPr>
        <p:txBody>
          <a:bodyPr vert="horz" lIns="91440" tIns="45720" rIns="91440" bIns="45720" rtlCol="0">
            <a:normAutofit/>
          </a:bodyPr>
          <a:lstStyle/>
          <a:p>
            <a:pPr lvl="0"/>
            <a:r>
              <a:rPr lang="en-GB" dirty="0"/>
              <a:t>Subtitle Master text style – </a:t>
            </a:r>
            <a:r>
              <a:rPr lang="en-GB" dirty="0" err="1"/>
              <a:t>lato</a:t>
            </a:r>
            <a:r>
              <a:rPr lang="en-GB" dirty="0"/>
              <a:t> regular 24 red (H2)</a:t>
            </a:r>
          </a:p>
          <a:p>
            <a:pPr lvl="1"/>
            <a:r>
              <a:rPr lang="en-GB" dirty="0"/>
              <a:t>Body Master text style – </a:t>
            </a:r>
            <a:r>
              <a:rPr lang="en-GB" dirty="0" err="1"/>
              <a:t>lato</a:t>
            </a:r>
            <a:r>
              <a:rPr lang="en-GB" dirty="0"/>
              <a:t> regular 18 dark purple (H3)</a:t>
            </a:r>
          </a:p>
          <a:p>
            <a:pPr lvl="2"/>
            <a:endParaRPr lang="en-GB" dirty="0"/>
          </a:p>
        </p:txBody>
      </p:sp>
      <p:pic>
        <p:nvPicPr>
          <p:cNvPr id="6" name="Picture 5">
            <a:extLst>
              <a:ext uri="{FF2B5EF4-FFF2-40B4-BE49-F238E27FC236}">
                <a16:creationId xmlns:a16="http://schemas.microsoft.com/office/drawing/2014/main" id="{C3D0DD65-9369-DFA6-C6FE-85C2B2759713}"/>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9425336" y="6146241"/>
            <a:ext cx="1928574" cy="540000"/>
          </a:xfrm>
          <a:prstGeom prst="rect">
            <a:avLst/>
          </a:prstGeom>
        </p:spPr>
      </p:pic>
    </p:spTree>
    <p:extLst>
      <p:ext uri="{BB962C8B-B14F-4D97-AF65-F5344CB8AC3E}">
        <p14:creationId xmlns:p14="http://schemas.microsoft.com/office/powerpoint/2010/main" val="1179011457"/>
      </p:ext>
    </p:extLst>
  </p:cSld>
  <p:clrMap bg1="lt1" tx1="dk1" bg2="lt2" tx2="dk2" accent1="accent1" accent2="accent2" accent3="accent3" accent4="accent4" accent5="accent5" accent6="accent6" hlink="hlink" folHlink="folHlink"/>
  <p:sldLayoutIdLst>
    <p:sldLayoutId id="2147483688" r:id="rId6"/>
    <p:sldLayoutId id="2147483689" r:id="rId7"/>
  </p:sldLayoutIdLst>
  <p:hf sldNum="0" hdr="0" ftr="0" dt="0"/>
  <p:txStyles>
    <p:titleStyle>
      <a:lvl1pPr algn="l" defTabSz="914400" rtl="0" eaLnBrk="1" latinLnBrk="0" hangingPunct="1">
        <a:lnSpc>
          <a:spcPct val="90000"/>
        </a:lnSpc>
        <a:spcBef>
          <a:spcPct val="0"/>
        </a:spcBef>
        <a:buNone/>
        <a:defRPr sz="3200" kern="1200">
          <a:solidFill>
            <a:srgbClr val="B3535B"/>
          </a:solidFill>
          <a:latin typeface="Lato" panose="020F0502020204030203" pitchFamily="34" charset="77"/>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B3535B"/>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C2BD-8305-814D-8AAD-1504FF9FAAE9}" type="datetime1">
              <a:rPr lang="en-AU" smtClean="0">
                <a:solidFill>
                  <a:prstClr val="black">
                    <a:tint val="75000"/>
                  </a:prstClr>
                </a:solidFill>
              </a:rPr>
              <a:pPr/>
              <a:t>13/09/2022</a:t>
            </a:fld>
            <a:endParaRPr lang="en-A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C2B16-FD84-4E45-B3EF-EC9667A7D2A2}" type="slidenum">
              <a:rPr lang="en-AU" smtClean="0">
                <a:solidFill>
                  <a:prstClr val="black">
                    <a:tint val="75000"/>
                  </a:prstClr>
                </a:solidFill>
              </a:rPr>
              <a:pPr/>
              <a:t>‹#›</a:t>
            </a:fld>
            <a:endParaRPr lang="en-AU">
              <a:solidFill>
                <a:prstClr val="black">
                  <a:tint val="75000"/>
                </a:prstClr>
              </a:solidFill>
            </a:endParaRPr>
          </a:p>
        </p:txBody>
      </p:sp>
      <p:pic>
        <p:nvPicPr>
          <p:cNvPr id="7" name="Picture 6" descr="Centre for Cultural Diversity in Ageing logo">
            <a:extLst>
              <a:ext uri="{FF2B5EF4-FFF2-40B4-BE49-F238E27FC236}">
                <a16:creationId xmlns:a16="http://schemas.microsoft.com/office/drawing/2014/main" id="{3DC95522-7627-1B4C-840A-B40A053E443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499092" y="6047232"/>
            <a:ext cx="1854708" cy="618236"/>
          </a:xfrm>
          <a:prstGeom prst="rect">
            <a:avLst/>
          </a:prstGeom>
        </p:spPr>
      </p:pic>
    </p:spTree>
    <p:extLst>
      <p:ext uri="{BB962C8B-B14F-4D97-AF65-F5344CB8AC3E}">
        <p14:creationId xmlns:p14="http://schemas.microsoft.com/office/powerpoint/2010/main" val="124500686"/>
      </p:ext>
    </p:extLst>
  </p:cSld>
  <p:clrMap bg1="lt1" tx1="dk1" bg2="lt2" tx2="dk2" accent1="accent1" accent2="accent2" accent3="accent3" accent4="accent4" accent5="accent5" accent6="accent6" hlink="hlink" folHlink="folHlink"/>
  <p:sldLayoutIdLst>
    <p:sldLayoutId id="2147483695" r:id="rId1"/>
  </p:sldLayoutIdLst>
  <p:hf sldNum="0" hdr="0" ftr="0" dt="0"/>
  <p:txStyles>
    <p:titleStyle>
      <a:lvl1pPr algn="l" defTabSz="914400" rtl="0" eaLnBrk="1" latinLnBrk="0" hangingPunct="1">
        <a:lnSpc>
          <a:spcPct val="90000"/>
        </a:lnSpc>
        <a:spcBef>
          <a:spcPct val="0"/>
        </a:spcBef>
        <a:buNone/>
        <a:defRPr sz="4400" kern="1200">
          <a:solidFill>
            <a:srgbClr val="9C3C44"/>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9C3C44"/>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C2BD-8305-814D-8AAD-1504FF9FAAE9}" type="datetime1">
              <a:rPr lang="en-AU" smtClean="0">
                <a:solidFill>
                  <a:prstClr val="black">
                    <a:tint val="75000"/>
                  </a:prstClr>
                </a:solidFill>
              </a:rPr>
              <a:pPr/>
              <a:t>13/09/2022</a:t>
            </a:fld>
            <a:endParaRPr lang="en-A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C2B16-FD84-4E45-B3EF-EC9667A7D2A2}" type="slidenum">
              <a:rPr lang="en-AU" smtClean="0">
                <a:solidFill>
                  <a:prstClr val="black">
                    <a:tint val="75000"/>
                  </a:prstClr>
                </a:solidFill>
              </a:rPr>
              <a:pPr/>
              <a:t>‹#›</a:t>
            </a:fld>
            <a:endParaRPr lang="en-AU">
              <a:solidFill>
                <a:prstClr val="black">
                  <a:tint val="75000"/>
                </a:prstClr>
              </a:solidFill>
            </a:endParaRPr>
          </a:p>
        </p:txBody>
      </p:sp>
      <p:pic>
        <p:nvPicPr>
          <p:cNvPr id="7" name="Picture 6" descr="Centre for Cultural Diversity in Ageing logo">
            <a:extLst>
              <a:ext uri="{FF2B5EF4-FFF2-40B4-BE49-F238E27FC236}">
                <a16:creationId xmlns:a16="http://schemas.microsoft.com/office/drawing/2014/main" id="{3DC95522-7627-1B4C-840A-B40A053E443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499092" y="6047232"/>
            <a:ext cx="1854708" cy="618236"/>
          </a:xfrm>
          <a:prstGeom prst="rect">
            <a:avLst/>
          </a:prstGeom>
        </p:spPr>
      </p:pic>
    </p:spTree>
    <p:extLst>
      <p:ext uri="{BB962C8B-B14F-4D97-AF65-F5344CB8AC3E}">
        <p14:creationId xmlns:p14="http://schemas.microsoft.com/office/powerpoint/2010/main" val="2864731282"/>
      </p:ext>
    </p:extLst>
  </p:cSld>
  <p:clrMap bg1="lt1" tx1="dk1" bg2="lt2" tx2="dk2" accent1="accent1" accent2="accent2" accent3="accent3" accent4="accent4" accent5="accent5" accent6="accent6" hlink="hlink" folHlink="folHlink"/>
  <p:sldLayoutIdLst>
    <p:sldLayoutId id="2147483710" r:id="rId4"/>
    <p:sldLayoutId id="2147483713" r:id="rId7"/>
  </p:sldLayoutIdLst>
  <p:hf sldNum="0" hdr="0" ftr="0" dt="0"/>
  <p:txStyles>
    <p:titleStyle>
      <a:lvl1pPr algn="l" defTabSz="914400" rtl="0" eaLnBrk="1" latinLnBrk="0" hangingPunct="1">
        <a:lnSpc>
          <a:spcPct val="90000"/>
        </a:lnSpc>
        <a:spcBef>
          <a:spcPct val="0"/>
        </a:spcBef>
        <a:buNone/>
        <a:defRPr sz="4400" kern="1200">
          <a:solidFill>
            <a:srgbClr val="9C3C44"/>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9C3C44"/>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7266901" y="6438786"/>
            <a:ext cx="4118400" cy="122400"/>
          </a:xfrm>
          <a:prstGeom prst="rect">
            <a:avLst/>
          </a:prstGeom>
        </p:spPr>
        <p:txBody>
          <a:bodyPr vert="horz" lIns="0" tIns="0" rIns="0" bIns="0" rtlCol="0" anchor="b">
            <a:spAutoFit/>
          </a:bodyPr>
          <a:lstStyle>
            <a:lvl1pPr algn="r">
              <a:defRPr sz="800">
                <a:solidFill>
                  <a:schemeClr val="tx1">
                    <a:alpha val="50000"/>
                  </a:schemeClr>
                </a:solidFill>
                <a:latin typeface="+mn-lt"/>
                <a:cs typeface="Arial" panose="020B0604020202020204" pitchFamily="34" charset="0"/>
              </a:defRPr>
            </a:lvl1pPr>
          </a:lstStyle>
          <a:p>
            <a:r>
              <a:rPr lang="en-GB">
                <a:solidFill>
                  <a:srgbClr val="000000">
                    <a:alpha val="50000"/>
                  </a:srgbClr>
                </a:solidFill>
              </a:rPr>
              <a:t>Copyright @ Uniting</a:t>
            </a:r>
            <a:endParaRPr lang="en-GB" dirty="0">
              <a:solidFill>
                <a:srgbClr val="000000">
                  <a:alpha val="50000"/>
                </a:srgbClr>
              </a:solidFill>
            </a:endParaRPr>
          </a:p>
        </p:txBody>
      </p:sp>
      <p:sp>
        <p:nvSpPr>
          <p:cNvPr id="5" name="Slide Number Placeholder 4"/>
          <p:cNvSpPr>
            <a:spLocks noGrp="1"/>
          </p:cNvSpPr>
          <p:nvPr>
            <p:ph type="sldNum" sz="quarter" idx="4"/>
          </p:nvPr>
        </p:nvSpPr>
        <p:spPr>
          <a:xfrm>
            <a:off x="11457301" y="6438786"/>
            <a:ext cx="288000" cy="122400"/>
          </a:xfrm>
          <a:prstGeom prst="rect">
            <a:avLst/>
          </a:prstGeom>
        </p:spPr>
        <p:txBody>
          <a:bodyPr vert="horz" lIns="0" tIns="0" rIns="0" bIns="0" rtlCol="0" anchor="b">
            <a:spAutoFit/>
          </a:bodyPr>
          <a:lstStyle>
            <a:lvl1pPr algn="r">
              <a:defRPr sz="800">
                <a:solidFill>
                  <a:schemeClr val="tx1">
                    <a:alpha val="50000"/>
                  </a:schemeClr>
                </a:solidFill>
                <a:latin typeface="+mn-lt"/>
              </a:defRPr>
            </a:lvl1pPr>
          </a:lstStyle>
          <a:p>
            <a:fld id="{EF2F7A32-C1EA-4F7E-B0A2-7FCB5BFE90DE}" type="slidenum">
              <a:rPr lang="en-AU" smtClean="0">
                <a:solidFill>
                  <a:srgbClr val="000000">
                    <a:alpha val="50000"/>
                  </a:srgbClr>
                </a:solidFill>
              </a:rPr>
              <a:pPr/>
              <a:t>‹#›</a:t>
            </a:fld>
            <a:endParaRPr lang="en-AU" dirty="0">
              <a:solidFill>
                <a:srgbClr val="000000">
                  <a:alpha val="50000"/>
                </a:srgbClr>
              </a:solidFill>
            </a:endParaRPr>
          </a:p>
        </p:txBody>
      </p:sp>
      <p:sp>
        <p:nvSpPr>
          <p:cNvPr id="8" name="Text Placeholder 7"/>
          <p:cNvSpPr>
            <a:spLocks noGrp="1"/>
          </p:cNvSpPr>
          <p:nvPr>
            <p:ph type="body" idx="1"/>
          </p:nvPr>
        </p:nvSpPr>
        <p:spPr>
          <a:xfrm>
            <a:off x="459317" y="1614488"/>
            <a:ext cx="11285984" cy="44418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Placeholder 2">
            <a:extLst>
              <a:ext uri="{FF2B5EF4-FFF2-40B4-BE49-F238E27FC236}">
                <a16:creationId xmlns:a16="http://schemas.microsoft.com/office/drawing/2014/main" id="{5A0DFF52-AFC3-4624-B0D6-3F91CF38E0AA}"/>
              </a:ext>
            </a:extLst>
          </p:cNvPr>
          <p:cNvSpPr>
            <a:spLocks noGrp="1"/>
          </p:cNvSpPr>
          <p:nvPr>
            <p:ph type="title"/>
          </p:nvPr>
        </p:nvSpPr>
        <p:spPr>
          <a:xfrm>
            <a:off x="446700" y="336550"/>
            <a:ext cx="9323835" cy="631013"/>
          </a:xfrm>
          <a:prstGeom prst="rect">
            <a:avLst/>
          </a:prstGeom>
        </p:spPr>
        <p:txBody>
          <a:bodyPr vert="horz" lIns="0" tIns="0" rIns="0" bIns="0" rtlCol="0" anchor="t" anchorCtr="0">
            <a:noAutofit/>
          </a:bodyPr>
          <a:lstStyle/>
          <a:p>
            <a:r>
              <a:rPr lang="en-US"/>
              <a:t>Click to edit Master title style</a:t>
            </a:r>
            <a:endParaRPr lang="en-AU" dirty="0"/>
          </a:p>
        </p:txBody>
      </p:sp>
    </p:spTree>
    <p:extLst>
      <p:ext uri="{BB962C8B-B14F-4D97-AF65-F5344CB8AC3E}">
        <p14:creationId xmlns:p14="http://schemas.microsoft.com/office/powerpoint/2010/main" val="4203615556"/>
      </p:ext>
    </p:extLst>
  </p:cSld>
  <p:clrMap bg1="lt1" tx1="dk1" bg2="lt2" tx2="dk2" accent1="accent1" accent2="accent2" accent3="accent3" accent4="accent4" accent5="accent5" accent6="accent6" hlink="hlink" folHlink="folHlink"/>
  <p:sldLayoutIdLst>
    <p:sldLayoutId id="2147483767" r:id="rId18"/>
  </p:sldLayoutIdLst>
  <p:hf hdr="0" dt="0"/>
  <p:txStyles>
    <p:titleStyle>
      <a:lvl1pPr marL="0" indent="0" algn="l" defTabSz="914377" rtl="0" eaLnBrk="1" latinLnBrk="0" hangingPunct="1">
        <a:lnSpc>
          <a:spcPct val="90000"/>
        </a:lnSpc>
        <a:spcBef>
          <a:spcPct val="0"/>
        </a:spcBef>
        <a:buNone/>
        <a:defRPr lang="en-US" sz="3600" b="0" i="0" kern="1200" cap="none" spc="0" baseline="0" dirty="0">
          <a:solidFill>
            <a:schemeClr val="bg2"/>
          </a:solidFill>
          <a:latin typeface="+mj-lt"/>
          <a:ea typeface="+mj-ea"/>
          <a:cs typeface="+mj-cs"/>
        </a:defRPr>
      </a:lvl1pPr>
    </p:titleStyle>
    <p:bodyStyle>
      <a:lvl1pPr marL="0" indent="0" algn="l" defTabSz="914377" rtl="0" eaLnBrk="1" latinLnBrk="0" hangingPunct="1">
        <a:lnSpc>
          <a:spcPct val="90000"/>
        </a:lnSpc>
        <a:spcBef>
          <a:spcPts val="800"/>
        </a:spcBef>
        <a:spcAft>
          <a:spcPts val="0"/>
        </a:spcAft>
        <a:buFont typeface="Arial" panose="020B0604020202020204" pitchFamily="34" charset="0"/>
        <a:buNone/>
        <a:defRPr lang="en-US" sz="1800" b="1" i="0" kern="1200" cap="none" baseline="0" dirty="0">
          <a:solidFill>
            <a:schemeClr val="tx1"/>
          </a:solidFill>
          <a:latin typeface="+mn-lt"/>
          <a:ea typeface="+mn-ea"/>
          <a:cs typeface="Arial" panose="020B0604020202020204" pitchFamily="34" charset="0"/>
        </a:defRPr>
      </a:lvl1pPr>
      <a:lvl2pPr marL="0" indent="0" algn="l" defTabSz="914377" rtl="0" eaLnBrk="1" latinLnBrk="0" hangingPunct="1">
        <a:lnSpc>
          <a:spcPct val="90000"/>
        </a:lnSpc>
        <a:spcBef>
          <a:spcPts val="800"/>
        </a:spcBef>
        <a:spcAft>
          <a:spcPts val="0"/>
        </a:spcAft>
        <a:buFont typeface="Arial" panose="020B0604020202020204" pitchFamily="34" charset="0"/>
        <a:buNone/>
        <a:defRPr lang="en-US" sz="1800" b="0" i="0" kern="1200" cap="none" baseline="0" dirty="0">
          <a:solidFill>
            <a:schemeClr val="tx1"/>
          </a:solidFill>
          <a:latin typeface="+mn-lt"/>
          <a:ea typeface="+mn-ea"/>
          <a:cs typeface="Arial" panose="020B0604020202020204" pitchFamily="34" charset="0"/>
        </a:defRPr>
      </a:lvl2pPr>
      <a:lvl3pPr marL="177800" indent="-177800" algn="l" defTabSz="914377" rtl="0" eaLnBrk="1" latinLnBrk="0" hangingPunct="1">
        <a:lnSpc>
          <a:spcPct val="90000"/>
        </a:lnSpc>
        <a:spcBef>
          <a:spcPts val="800"/>
        </a:spcBef>
        <a:spcAft>
          <a:spcPts val="0"/>
        </a:spcAft>
        <a:buFont typeface="Arial" panose="020B0604020202020204" pitchFamily="34" charset="0"/>
        <a:buChar char="•"/>
        <a:defRPr sz="1800" kern="1200">
          <a:solidFill>
            <a:schemeClr val="tx1"/>
          </a:solidFill>
          <a:latin typeface="+mn-lt"/>
          <a:ea typeface="+mn-ea"/>
          <a:cs typeface="+mn-cs"/>
        </a:defRPr>
      </a:lvl3pPr>
      <a:lvl4pPr marL="355600" indent="-168275" algn="l" defTabSz="914377" rtl="0" eaLnBrk="1" latinLnBrk="0" hangingPunct="1">
        <a:lnSpc>
          <a:spcPct val="90000"/>
        </a:lnSpc>
        <a:spcBef>
          <a:spcPts val="800"/>
        </a:spcBef>
        <a:spcAft>
          <a:spcPts val="0"/>
        </a:spcAft>
        <a:buFont typeface="Arial" panose="020B0604020202020204" pitchFamily="34" charset="0"/>
        <a:buChar char="–"/>
        <a:defRPr sz="1800" kern="1200">
          <a:solidFill>
            <a:schemeClr val="tx1"/>
          </a:solidFill>
          <a:latin typeface="+mn-lt"/>
          <a:ea typeface="+mn-ea"/>
          <a:cs typeface="+mn-cs"/>
        </a:defRPr>
      </a:lvl4pPr>
      <a:lvl5pPr marL="542925" indent="-187325" algn="l" defTabSz="914377" rtl="0" eaLnBrk="1" latinLnBrk="0" hangingPunct="1">
        <a:lnSpc>
          <a:spcPct val="90000"/>
        </a:lnSpc>
        <a:spcBef>
          <a:spcPts val="800"/>
        </a:spcBef>
        <a:spcAft>
          <a:spcPts val="0"/>
        </a:spcAft>
        <a:buFont typeface="Arial" panose="020B0604020202020204" pitchFamily="34" charset="0"/>
        <a:buChar char="•"/>
        <a:defRPr sz="18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15">
          <p15:clr>
            <a:srgbClr val="F26B43"/>
          </p15:clr>
        </p15:guide>
        <p15:guide id="2" pos="3690">
          <p15:clr>
            <a:srgbClr val="F26B43"/>
          </p15:clr>
        </p15:guide>
        <p15:guide id="3" pos="1143">
          <p15:clr>
            <a:srgbClr val="F26B43"/>
          </p15:clr>
        </p15:guide>
        <p15:guide id="4" orient="horz" pos="839">
          <p15:clr>
            <a:srgbClr val="F26B43"/>
          </p15:clr>
        </p15:guide>
        <p15:guide id="5" pos="217">
          <p15:clr>
            <a:srgbClr val="F26B43"/>
          </p15:clr>
        </p15:guide>
        <p15:guide id="6" orient="horz" pos="4110">
          <p15:clr>
            <a:srgbClr val="F26B43"/>
          </p15:clr>
        </p15:guide>
        <p15:guide id="7" pos="2764">
          <p15:clr>
            <a:srgbClr val="F26B43"/>
          </p15:clr>
        </p15:guide>
        <p15:guide id="8" pos="1838">
          <p15:clr>
            <a:srgbClr val="F26B43"/>
          </p15:clr>
        </p15:guide>
        <p15:guide id="9" orient="horz" pos="3815">
          <p15:clr>
            <a:srgbClr val="F26B43"/>
          </p15:clr>
        </p15:guide>
        <p15:guide id="10" pos="911">
          <p15:clr>
            <a:srgbClr val="F26B43"/>
          </p15:clr>
        </p15:guide>
        <p15:guide id="11" pos="2070">
          <p15:clr>
            <a:srgbClr val="F26B43"/>
          </p15:clr>
        </p15:guide>
        <p15:guide id="12" pos="2996">
          <p15:clr>
            <a:srgbClr val="F26B43"/>
          </p15:clr>
        </p15:guide>
        <p15:guide id="13" pos="3922">
          <p15:clr>
            <a:srgbClr val="F26B43"/>
          </p15:clr>
        </p15:guide>
        <p15:guide id="14" pos="4616">
          <p15:clr>
            <a:srgbClr val="F26B43"/>
          </p15:clr>
        </p15:guide>
        <p15:guide id="15" pos="4848">
          <p15:clr>
            <a:srgbClr val="F26B43"/>
          </p15:clr>
        </p15:guide>
        <p15:guide id="16" pos="5542">
          <p15:clr>
            <a:srgbClr val="F26B43"/>
          </p15:clr>
        </p15:guide>
        <p15:guide id="17" orient="horz" pos="212">
          <p15:clr>
            <a:srgbClr val="F26B43"/>
          </p15:clr>
        </p15:guide>
        <p15:guide id="18" orient="horz" pos="1242">
          <p15:clr>
            <a:srgbClr val="F26B43"/>
          </p15:clr>
        </p15:guide>
        <p15:guide id="19" orient="horz" pos="1017">
          <p15:clr>
            <a:srgbClr val="F26B43"/>
          </p15:clr>
        </p15:guide>
      </p15:sldGuideLst>
    </p:ext>
  </p:extLst>
</p:sldMaster>
</file>

<file path=ppt/slides/_rels/slide1.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notesSlide" Target="/ppt/notesSlides/notesSlide1.xml" Id="rId2" /><Relationship Type="http://schemas.openxmlformats.org/officeDocument/2006/relationships/slideLayout" Target="/ppt/slideLayouts/slideLayout1.xml" Id="rId1" /></Relationships>
</file>

<file path=ppt/slides/_rels/slide10.xml.rels>&#65279;<?xml version="1.0" encoding="utf-8"?><Relationships xmlns="http://schemas.openxmlformats.org/package/2006/relationships"><Relationship Type="http://schemas.openxmlformats.org/officeDocument/2006/relationships/image" Target="/ppt/media/image21.png" Id="rId2" /><Relationship Type="http://schemas.openxmlformats.org/officeDocument/2006/relationships/slideLayout" Target="/ppt/slideLayouts/slideLayout14.xml" Id="rId1" /></Relationships>
</file>

<file path=ppt/slides/_rels/slide11.xml.rels>&#65279;<?xml version="1.0" encoding="utf-8"?><Relationships xmlns="http://schemas.openxmlformats.org/package/2006/relationships"><Relationship Type="http://schemas.openxmlformats.org/officeDocument/2006/relationships/image" Target="/ppt/media/image26.png" Id="rId3" /><Relationship Type="http://schemas.openxmlformats.org/officeDocument/2006/relationships/image" Target="/ppt/media/image21.png" Id="rId2" /><Relationship Type="http://schemas.openxmlformats.org/officeDocument/2006/relationships/slideLayout" Target="/ppt/slideLayouts/slideLayout14.xml" Id="rId1" /></Relationships>
</file>

<file path=ppt/slides/_rels/slide12.xml.rels>&#65279;<?xml version="1.0" encoding="utf-8"?><Relationships xmlns="http://schemas.openxmlformats.org/package/2006/relationships"><Relationship Type="http://schemas.openxmlformats.org/officeDocument/2006/relationships/image" Target="/ppt/media/image21.png" Id="rId2" /><Relationship Type="http://schemas.openxmlformats.org/officeDocument/2006/relationships/slideLayout" Target="/ppt/slideLayouts/slideLayout14.xml" Id="rId1"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3.xml" Id="rId1" /></Relationships>
</file>

<file path=ppt/slides/_rels/slide14.xml.rels>&#65279;<?xml version="1.0" encoding="utf-8"?><Relationships xmlns="http://schemas.openxmlformats.org/package/2006/relationships"><Relationship Type="http://schemas.openxmlformats.org/officeDocument/2006/relationships/image" Target="/ppt/media/image21.png" Id="rId2" /><Relationship Type="http://schemas.openxmlformats.org/officeDocument/2006/relationships/slideLayout" Target="/ppt/slideLayouts/slideLayout14.xml" Id="rId1" /></Relationships>
</file>

<file path=ppt/slides/_rels/slide15.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10.xml" Id="rId2" /><Relationship Type="http://schemas.openxmlformats.org/officeDocument/2006/relationships/slideLayout" Target="/ppt/slideLayouts/slideLayout24.xml" Id="rId1" /></Relationships>
</file>

<file path=ppt/slides/_rels/slide16.xml.rels>&#65279;<?xml version="1.0" encoding="utf-8"?><Relationships xmlns="http://schemas.openxmlformats.org/package/2006/relationships"><Relationship Type="http://schemas.openxmlformats.org/officeDocument/2006/relationships/image" Target="/ppt/media/image27.png" Id="rId3" /><Relationship Type="http://schemas.openxmlformats.org/officeDocument/2006/relationships/notesSlide" Target="/ppt/notesSlides/notesSlide11.xml" Id="rId2" /><Relationship Type="http://schemas.openxmlformats.org/officeDocument/2006/relationships/slideLayout" Target="/ppt/slideLayouts/slideLayout116.xml" Id="rId1" /><Relationship Type="http://schemas.openxmlformats.org/officeDocument/2006/relationships/image" Target="/ppt/media/image5.png" Id="rId4" /></Relationships>
</file>

<file path=ppt/slides/_rels/slide17.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116.xml" Id="rId1"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4.xml" Id="rId1" /></Relationships>
</file>

<file path=ppt/slides/_rels/slide19.xml.rels>&#65279;<?xml version="1.0" encoding="utf-8"?><Relationships xmlns="http://schemas.openxmlformats.org/package/2006/relationships"><Relationship Type="http://schemas.openxmlformats.org/officeDocument/2006/relationships/image" Target="/ppt/media/image28.png" Id="rId3" /><Relationship Type="http://schemas.openxmlformats.org/officeDocument/2006/relationships/notesSlide" Target="/ppt/notesSlides/notesSlide12.xml" Id="rId2" /><Relationship Type="http://schemas.openxmlformats.org/officeDocument/2006/relationships/slideLayout" Target="/ppt/slideLayouts/slideLayout115.xml" Id="rId1" /><Relationship Type="http://schemas.openxmlformats.org/officeDocument/2006/relationships/image" Target="/ppt/media/image3.png" Id="rId4" /></Relationships>
</file>

<file path=ppt/slides/_rels/slide2.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2.xml" Id="rId2" /><Relationship Type="http://schemas.openxmlformats.org/officeDocument/2006/relationships/slideLayout" Target="/ppt/slideLayouts/slideLayout7.xml" Id="rId1" /><Relationship Type="http://schemas.openxmlformats.org/officeDocument/2006/relationships/image" Target="/ppt/media/image21.png" Id="rId4" /></Relationships>
</file>

<file path=ppt/slides/_rels/slide20.xml.rels>&#65279;<?xml version="1.0" encoding="utf-8"?><Relationships xmlns="http://schemas.openxmlformats.org/package/2006/relationships"><Relationship Type="http://schemas.openxmlformats.org/officeDocument/2006/relationships/image" Target="/ppt/media/image29.png" Id="rId3" /><Relationship Type="http://schemas.openxmlformats.org/officeDocument/2006/relationships/notesSlide" Target="/ppt/notesSlides/notesSlide13.xml" Id="rId2" /><Relationship Type="http://schemas.openxmlformats.org/officeDocument/2006/relationships/slideLayout" Target="/ppt/slideLayouts/slideLayout115.xml" Id="rId1" /><Relationship Type="http://schemas.openxmlformats.org/officeDocument/2006/relationships/image" Target="/ppt/media/image3.png" Id="rId4" /></Relationships>
</file>

<file path=ppt/slides/_rels/slide21.xml.rels>&#65279;<?xml version="1.0" encoding="utf-8"?><Relationships xmlns="http://schemas.openxmlformats.org/package/2006/relationships"><Relationship Type="http://schemas.openxmlformats.org/officeDocument/2006/relationships/image" Target="/ppt/media/image4.png" Id="rId2" /><Relationship Type="http://schemas.openxmlformats.org/officeDocument/2006/relationships/slideLayout" Target="/ppt/slideLayouts/slideLayout121.xml" Id="rId1" /></Relationships>
</file>

<file path=ppt/slides/_rels/slide22.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notesSlide" Target="/ppt/notesSlides/notesSlide14.xml" Id="rId2" /><Relationship Type="http://schemas.openxmlformats.org/officeDocument/2006/relationships/slideLayout" Target="/ppt/slideLayouts/slideLayout115.xml" Id="rId1" /></Relationships>
</file>

<file path=ppt/slides/_rels/slide23.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1.png" Id="rId2" /><Relationship Type="http://schemas.openxmlformats.org/officeDocument/2006/relationships/slideLayout" Target="/ppt/slideLayouts/slideLayout121.xml" Id="rId1" /></Relationships>
</file>

<file path=ppt/slides/_rels/slide24.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notesSlide" Target="/ppt/notesSlides/notesSlide15.xml" Id="rId2" /><Relationship Type="http://schemas.openxmlformats.org/officeDocument/2006/relationships/slideLayout" Target="/ppt/slideLayouts/slideLayout115.xml" Id="rId1" /></Relationships>
</file>

<file path=ppt/slides/_rels/slide25.xml.rels>&#65279;<?xml version="1.0" encoding="utf-8"?><Relationships xmlns="http://schemas.openxmlformats.org/package/2006/relationships"><Relationship Type="http://schemas.openxmlformats.org/officeDocument/2006/relationships/notesSlide" Target="/ppt/notesSlides/notesSlide16.xml" Id="rId2" /><Relationship Type="http://schemas.openxmlformats.org/officeDocument/2006/relationships/slideLayout" Target="/ppt/slideLayouts/slideLayout18.xml" Id="rId1" /><Relationship Type="http://schemas.openxmlformats.org/officeDocument/2006/relationships/hyperlink" Target="https://www.culturaldiversity.com.au/service-providers/inclusive-service-standards-portal" TargetMode="External" Id="rId3" /></Relationships>
</file>

<file path=ppt/slides/_rels/slide26.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17.xml" Id="rId2" /><Relationship Type="http://schemas.openxmlformats.org/officeDocument/2006/relationships/slideLayout" Target="/ppt/slideLayouts/slideLayout23.xml" Id="rId1" /><Relationship Type="http://schemas.openxmlformats.org/officeDocument/2006/relationships/image" Target="/ppt/media/image30.png" Id="rId4" /></Relationships>
</file>

<file path=ppt/slides/_rels/slide27.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18.xml" Id="rId2" /><Relationship Type="http://schemas.openxmlformats.org/officeDocument/2006/relationships/slideLayout" Target="/ppt/slideLayouts/slideLayout7.xml" Id="rId1" /></Relationships>
</file>

<file path=ppt/slides/_rels/slide28.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19.xml" Id="rId2" /><Relationship Type="http://schemas.openxmlformats.org/officeDocument/2006/relationships/slideLayout" Target="/ppt/slideLayouts/slideLayout7.xml" Id="rId1" /></Relationships>
</file>

<file path=ppt/slides/_rels/slide29.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20.xml" Id="rId2" /><Relationship Type="http://schemas.openxmlformats.org/officeDocument/2006/relationships/slideLayout" Target="/ppt/slideLayouts/slideLayout7.xml" Id="rId1" /></Relationships>
</file>

<file path=ppt/slides/_rels/slide3.xml.rels>&#65279;<?xml version="1.0" encoding="utf-8"?><Relationships xmlns="http://schemas.openxmlformats.org/package/2006/relationships"><Relationship Type="http://schemas.openxmlformats.org/officeDocument/2006/relationships/image" Target="/ppt/media/image22.png" Id="rId3" /><Relationship Type="http://schemas.openxmlformats.org/officeDocument/2006/relationships/notesSlide" Target="/ppt/notesSlides/notesSlide3.xml" Id="rId2" /><Relationship Type="http://schemas.openxmlformats.org/officeDocument/2006/relationships/slideLayout" Target="/ppt/slideLayouts/slideLayout27.xml" Id="rId1" /><Relationship Type="http://schemas.openxmlformats.org/officeDocument/2006/relationships/image" Target="/ppt/media/image24.png" Id="rId5" /><Relationship Type="http://schemas.openxmlformats.org/officeDocument/2006/relationships/image" Target="/ppt/media/image23.png" Id="rId4" /></Relationships>
</file>

<file path=ppt/slides/_rels/slide30.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21.xml" Id="rId2" /><Relationship Type="http://schemas.openxmlformats.org/officeDocument/2006/relationships/slideLayout" Target="/ppt/slideLayouts/slideLayout7.xml" Id="rId1" /></Relationships>
</file>

<file path=ppt/slides/_rels/slide31.xml.rels>&#65279;<?xml version="1.0" encoding="utf-8"?><Relationships xmlns="http://schemas.openxmlformats.org/package/2006/relationships"><Relationship Type="http://schemas.openxmlformats.org/officeDocument/2006/relationships/notesSlide" Target="/ppt/notesSlides/notesSlide22.xml" Id="rId2" /><Relationship Type="http://schemas.openxmlformats.org/officeDocument/2006/relationships/slideLayout" Target="/ppt/slideLayouts/slideLayout33.xml" Id="rId1" /></Relationships>
</file>

<file path=ppt/slides/_rels/slide32.xml.rels>&#65279;<?xml version="1.0" encoding="utf-8"?><Relationships xmlns="http://schemas.openxmlformats.org/package/2006/relationships"><Relationship Type="http://schemas.openxmlformats.org/officeDocument/2006/relationships/notesSlide" Target="/ppt/notesSlides/notesSlide23.xml" Id="rId2" /><Relationship Type="http://schemas.openxmlformats.org/officeDocument/2006/relationships/slideLayout" Target="/ppt/slideLayouts/slideLayout34.xml" Id="rId1" /><Relationship Type="http://schemas.openxmlformats.org/officeDocument/2006/relationships/image" Target="/ppt/media/image31.png" Id="rId4" /><Relationship Type="http://schemas.openxmlformats.org/officeDocument/2006/relationships/hyperlink" Target="http://www.culturaldiversity.com.au/inclusive-service-standards" TargetMode="External" Id="rId3" /></Relationships>
</file>

<file path=ppt/slides/_rels/slide33.xml.rels>&#65279;<?xml version="1.0" encoding="utf-8"?><Relationships xmlns="http://schemas.openxmlformats.org/package/2006/relationships"><Relationship Type="http://schemas.openxmlformats.org/officeDocument/2006/relationships/notesSlide" Target="/ppt/notesSlides/notesSlide24.xml" Id="rId2" /><Relationship Type="http://schemas.openxmlformats.org/officeDocument/2006/relationships/slideLayout" Target="/ppt/slideLayouts/slideLayout18.xml" Id="rId1" /><Relationship Type="http://schemas.openxmlformats.org/officeDocument/2006/relationships/image" Target="/ppt/media/image32.jpeg" Id="rId4" /><Relationship Type="http://schemas.openxmlformats.org/officeDocument/2006/relationships/hyperlink" Target="https://www.culturaldiversity.com.au/training-development/diversity-mentoring-program" TargetMode="External" Id="rId3" /></Relationships>
</file>

<file path=ppt/slides/_rels/slide34.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notesSlide" Target="/ppt/notesSlides/notesSlide25.xml" Id="rId2" /><Relationship Type="http://schemas.openxmlformats.org/officeDocument/2006/relationships/slideLayout" Target="/ppt/slideLayouts/slideLayout78.xml" Id="rId1" /><Relationship Type="http://schemas.openxmlformats.org/officeDocument/2006/relationships/image" Target="/ppt/media/image34.png" Id="rId5" /><Relationship Type="http://schemas.openxmlformats.org/officeDocument/2006/relationships/image" Target="/ppt/media/image33.png" Id="rId4" /></Relationships>
</file>

<file path=ppt/slides/_rels/slide35.xml.rels>&#65279;<?xml version="1.0" encoding="utf-8"?><Relationships xmlns="http://schemas.openxmlformats.org/package/2006/relationships"><Relationship Type="http://schemas.openxmlformats.org/officeDocument/2006/relationships/notesSlide" Target="/ppt/notesSlides/notesSlide26.xml" Id="rId2" /><Relationship Type="http://schemas.openxmlformats.org/officeDocument/2006/relationships/slideLayout" Target="/ppt/slideLayouts/slideLayout18.xml" Id="rId1" /><Relationship Type="http://schemas.openxmlformats.org/officeDocument/2006/relationships/image" Target="/ppt/media/image35.png" Id="rId4" /><Relationship Type="http://schemas.openxmlformats.org/officeDocument/2006/relationships/hyperlink" Target="http://www.culturaldiversity.com.au/" TargetMode="External" Id="rId3" /></Relationships>
</file>

<file path=ppt/slides/_rels/slide36.xml.rels>&#65279;<?xml version="1.0" encoding="utf-8"?><Relationships xmlns="http://schemas.openxmlformats.org/package/2006/relationships"><Relationship Type="http://schemas.openxmlformats.org/officeDocument/2006/relationships/image" Target="/ppt/media/image36.png" Id="rId3" /><Relationship Type="http://schemas.openxmlformats.org/officeDocument/2006/relationships/notesSlide" Target="/ppt/notesSlides/notesSlide27.xml" Id="rId2" /><Relationship Type="http://schemas.openxmlformats.org/officeDocument/2006/relationships/slideLayout" Target="/ppt/slideLayouts/slideLayout19.xml" Id="rId1" /><Relationship Type="http://schemas.openxmlformats.org/officeDocument/2006/relationships/hyperlink" Target="https://www.culturaldiversity.com.au/training-development/everyone-has-a-story" TargetMode="External" Id="rId4" /></Relationships>
</file>

<file path=ppt/slides/_rels/slide37.xml.rels>&#65279;<?xml version="1.0" encoding="utf-8"?><Relationships xmlns="http://schemas.openxmlformats.org/package/2006/relationships"><Relationship Type="http://schemas.openxmlformats.org/officeDocument/2006/relationships/image" Target="/ppt/media/image37.png" Id="rId3" /><Relationship Type="http://schemas.openxmlformats.org/officeDocument/2006/relationships/slideLayout" Target="/ppt/slideLayouts/slideLayout19.xml" Id="rId1" /><Relationship Type="http://schemas.openxmlformats.org/officeDocument/2006/relationships/image" Target="/ppt/media/image38.png" Id="rId4" /><Relationship Type="http://schemas.openxmlformats.org/officeDocument/2006/relationships/hyperlink" Target="https://www.culturaldiversity.com.au/news-and-events/podcasts" TargetMode="External" Id="rId2" /></Relationships>
</file>

<file path=ppt/slides/_rels/slide38.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notesSlide" Target="/ppt/notesSlides/notesSlide28.xml" Id="rId2" /><Relationship Type="http://schemas.openxmlformats.org/officeDocument/2006/relationships/slideLayout" Target="/ppt/slideLayouts/slideLayout39.xml" Id="rId1" /><Relationship Type="http://schemas.openxmlformats.org/officeDocument/2006/relationships/hyperlink" Target="mailto:diversityagedcare@iconagency.com.au" TargetMode="External" Id="rId4" /></Relationships>
</file>

<file path=ppt/slides/_rels/slide39.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notesSlide" Target="/ppt/notesSlides/notesSlide29.xml" Id="rId2" /><Relationship Type="http://schemas.openxmlformats.org/officeDocument/2006/relationships/slideLayout" Target="/ppt/slideLayouts/slideLayout39.xml" Id="rId1" /><Relationship Type="http://schemas.openxmlformats.org/officeDocument/2006/relationships/image" Target="/ppt/media/image39.png" Id="rId5" /><Relationship Type="http://schemas.openxmlformats.org/officeDocument/2006/relationships/hyperlink" Target="http://www.picacalliance.org/" TargetMode="External" Id="rId4" /></Relationships>
</file>

<file path=ppt/slides/_rels/slide4.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4.xml" Id="rId2" /><Relationship Type="http://schemas.openxmlformats.org/officeDocument/2006/relationships/slideLayout" Target="/ppt/slideLayouts/slideLayout56.xml" Id="rId1" /></Relationships>
</file>

<file path=ppt/slides/_rels/slide40.xml.rels>&#65279;<?xml version="1.0" encoding="utf-8"?><Relationships xmlns="http://schemas.openxmlformats.org/package/2006/relationships"><Relationship Type="http://schemas.openxmlformats.org/officeDocument/2006/relationships/image" Target="/ppt/media/image44.png" Id="rId13" /><Relationship Type="http://schemas.openxmlformats.org/officeDocument/2006/relationships/image" Target="/ppt/media/image4.png" Id="rId3" /><Relationship Type="http://schemas.openxmlformats.org/officeDocument/2006/relationships/image" Target="/ppt/media/image42.png" Id="rId7" /><Relationship Type="http://schemas.openxmlformats.org/officeDocument/2006/relationships/image" Target="/ppt/media/image43.png" Id="rId12" /><Relationship Type="http://schemas.openxmlformats.org/officeDocument/2006/relationships/notesSlide" Target="/ppt/notesSlides/notesSlide30.xml" Id="rId2" /><Relationship Type="http://schemas.openxmlformats.org/officeDocument/2006/relationships/slideLayout" Target="/ppt/slideLayouts/slideLayout1.xml" Id="rId1" /><Relationship Type="http://schemas.openxmlformats.org/officeDocument/2006/relationships/image" Target="/ppt/media/image41.png" Id="rId6" /><Relationship Type="http://schemas.openxmlformats.org/officeDocument/2006/relationships/image" Target="/ppt/media/image40.png" Id="rId5" /><Relationship Type="http://schemas.openxmlformats.org/officeDocument/2006/relationships/image" Target="/ppt/media/image5.png" Id="rId4" /><Relationship Type="http://schemas.openxmlformats.org/officeDocument/2006/relationships/hyperlink" Target="http://www.culturaldiversity.com.au/" TargetMode="External" Id="rId8" /><Relationship Type="http://schemas.openxmlformats.org/officeDocument/2006/relationships/hyperlink" Target="https://www.youtube.com/user/CCDAAUS" TargetMode="External" Id="rId11" /><Relationship Type="http://schemas.openxmlformats.org/officeDocument/2006/relationships/hyperlink" Target="https://www.linkedin.com/company/centre-for-cultural-diversity-in-ageing" TargetMode="External" Id="rId10" /><Relationship Type="http://schemas.openxmlformats.org/officeDocument/2006/relationships/hyperlink" Target="https://www.facebook.com/culturaldiversityinageing" TargetMode="External" Id="rId9" /></Relationships>
</file>

<file path=ppt/slides/_rels/slide5.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5.xml" Id="rId2" /><Relationship Type="http://schemas.openxmlformats.org/officeDocument/2006/relationships/slideLayout" Target="/ppt/slideLayouts/slideLayout56.xml" Id="rId1" /></Relationships>
</file>

<file path=ppt/slides/_rels/slide6.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6.xml" Id="rId2" /><Relationship Type="http://schemas.openxmlformats.org/officeDocument/2006/relationships/slideLayout" Target="/ppt/slideLayouts/slideLayout56.xml" Id="rId1" /></Relationships>
</file>

<file path=ppt/slides/_rels/slide7.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7.xml" Id="rId2" /><Relationship Type="http://schemas.openxmlformats.org/officeDocument/2006/relationships/slideLayout" Target="/ppt/slideLayouts/slideLayout56.xml" Id="rId1" /></Relationships>
</file>

<file path=ppt/slides/_rels/slide8.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8.xml" Id="rId2" /><Relationship Type="http://schemas.openxmlformats.org/officeDocument/2006/relationships/slideLayout" Target="/ppt/slideLayouts/slideLayout53.xml" Id="rId1" /><Relationship Type="http://schemas.openxmlformats.org/officeDocument/2006/relationships/image" Target="/ppt/media/image25.jpeg" Id="rId4" /></Relationships>
</file>

<file path=ppt/slides/_rels/slide9.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notesSlide" Target="/ppt/notesSlides/notesSlide9.xml" Id="rId2" /><Relationship Type="http://schemas.openxmlformats.org/officeDocument/2006/relationships/slideLayout" Target="/ppt/slideLayouts/slideLayout1.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BD50F26-B48A-404E-94F4-98D0226AA136}"/>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sp>
        <p:nvSpPr>
          <p:cNvPr id="5" name="Title 1"/>
          <p:cNvSpPr txBox="1">
            <a:spLocks/>
          </p:cNvSpPr>
          <p:nvPr/>
        </p:nvSpPr>
        <p:spPr>
          <a:xfrm>
            <a:off x="3419784" y="1078248"/>
            <a:ext cx="7745040" cy="4265989"/>
          </a:xfrm>
          <a:prstGeom prst="rect">
            <a:avLst/>
          </a:prstGeom>
        </p:spPr>
        <p:txBody>
          <a:bodyPr>
            <a:noAutofit/>
          </a:bodyPr>
          <a:lstStyle>
            <a:lvl1pPr algn="l" rtl="0" fontAlgn="base">
              <a:spcBef>
                <a:spcPct val="0"/>
              </a:spcBef>
              <a:spcAft>
                <a:spcPct val="0"/>
              </a:spcAft>
              <a:defRPr sz="2400">
                <a:solidFill>
                  <a:srgbClr val="FF7F00"/>
                </a:solidFill>
                <a:latin typeface="+mj-lt"/>
                <a:ea typeface="+mj-ea"/>
                <a:cs typeface="+mj-cs"/>
              </a:defRPr>
            </a:lvl1pPr>
            <a:lvl2pPr algn="l" rtl="0" fontAlgn="base">
              <a:spcBef>
                <a:spcPct val="0"/>
              </a:spcBef>
              <a:spcAft>
                <a:spcPct val="0"/>
              </a:spcAft>
              <a:defRPr sz="2400">
                <a:solidFill>
                  <a:srgbClr val="FF7F00"/>
                </a:solidFill>
                <a:latin typeface="Verdana" charset="0"/>
              </a:defRPr>
            </a:lvl2pPr>
            <a:lvl3pPr algn="l" rtl="0" fontAlgn="base">
              <a:spcBef>
                <a:spcPct val="0"/>
              </a:spcBef>
              <a:spcAft>
                <a:spcPct val="0"/>
              </a:spcAft>
              <a:defRPr sz="2400">
                <a:solidFill>
                  <a:srgbClr val="FF7F00"/>
                </a:solidFill>
                <a:latin typeface="Verdana" charset="0"/>
              </a:defRPr>
            </a:lvl3pPr>
            <a:lvl4pPr algn="l" rtl="0" fontAlgn="base">
              <a:spcBef>
                <a:spcPct val="0"/>
              </a:spcBef>
              <a:spcAft>
                <a:spcPct val="0"/>
              </a:spcAft>
              <a:defRPr sz="2400">
                <a:solidFill>
                  <a:srgbClr val="FF7F00"/>
                </a:solidFill>
                <a:latin typeface="Verdana" charset="0"/>
              </a:defRPr>
            </a:lvl4pPr>
            <a:lvl5pPr algn="l" rtl="0" fontAlgn="base">
              <a:spcBef>
                <a:spcPct val="0"/>
              </a:spcBef>
              <a:spcAft>
                <a:spcPct val="0"/>
              </a:spcAft>
              <a:defRPr sz="2400">
                <a:solidFill>
                  <a:srgbClr val="FF7F00"/>
                </a:solidFill>
                <a:latin typeface="Verdana" charset="0"/>
              </a:defRPr>
            </a:lvl5pPr>
            <a:lvl6pPr marL="457200" algn="l" rtl="0" fontAlgn="base">
              <a:spcBef>
                <a:spcPct val="0"/>
              </a:spcBef>
              <a:spcAft>
                <a:spcPct val="0"/>
              </a:spcAft>
              <a:defRPr sz="2400">
                <a:solidFill>
                  <a:srgbClr val="FF7F00"/>
                </a:solidFill>
                <a:latin typeface="Verdana" charset="0"/>
              </a:defRPr>
            </a:lvl6pPr>
            <a:lvl7pPr marL="914400" algn="l" rtl="0" fontAlgn="base">
              <a:spcBef>
                <a:spcPct val="0"/>
              </a:spcBef>
              <a:spcAft>
                <a:spcPct val="0"/>
              </a:spcAft>
              <a:defRPr sz="2400">
                <a:solidFill>
                  <a:srgbClr val="FF7F00"/>
                </a:solidFill>
                <a:latin typeface="Verdana" charset="0"/>
              </a:defRPr>
            </a:lvl7pPr>
            <a:lvl8pPr marL="1371600" algn="l" rtl="0" fontAlgn="base">
              <a:spcBef>
                <a:spcPct val="0"/>
              </a:spcBef>
              <a:spcAft>
                <a:spcPct val="0"/>
              </a:spcAft>
              <a:defRPr sz="2400">
                <a:solidFill>
                  <a:srgbClr val="FF7F00"/>
                </a:solidFill>
                <a:latin typeface="Verdana" charset="0"/>
              </a:defRPr>
            </a:lvl8pPr>
            <a:lvl9pPr marL="1828800" algn="l" rtl="0" fontAlgn="base">
              <a:spcBef>
                <a:spcPct val="0"/>
              </a:spcBef>
              <a:spcAft>
                <a:spcPct val="0"/>
              </a:spcAft>
              <a:defRPr sz="2400">
                <a:solidFill>
                  <a:srgbClr val="FF7F00"/>
                </a:solidFill>
                <a:latin typeface="Verdana" charset="0"/>
              </a:defRPr>
            </a:lvl9pPr>
          </a:lstStyle>
          <a:p>
            <a:pPr algn="ctr"/>
            <a:endParaRPr lang="en-AU" sz="4000" b="1" dirty="0">
              <a:solidFill>
                <a:srgbClr val="F68100"/>
              </a:solidFill>
            </a:endParaRPr>
          </a:p>
          <a:p>
            <a:pPr algn="ctr"/>
            <a:endParaRPr lang="en-AU" sz="4000" b="1" dirty="0">
              <a:solidFill>
                <a:srgbClr val="F68100"/>
              </a:solidFill>
            </a:endParaRPr>
          </a:p>
          <a:p>
            <a:pPr algn="ctr"/>
            <a:endParaRPr lang="en-AU" sz="4800" dirty="0">
              <a:solidFill>
                <a:srgbClr val="9C3C44"/>
              </a:solidFill>
            </a:endParaRPr>
          </a:p>
          <a:p>
            <a:pPr algn="ctr"/>
            <a:endParaRPr lang="en-AU" sz="4800" b="1" dirty="0">
              <a:solidFill>
                <a:srgbClr val="F68100"/>
              </a:solidFill>
            </a:endParaRPr>
          </a:p>
          <a:p>
            <a:pPr algn="ctr"/>
            <a:endParaRPr lang="en-AU" sz="4800" b="1" dirty="0">
              <a:solidFill>
                <a:srgbClr val="9C3C44"/>
              </a:solidFill>
            </a:endParaRPr>
          </a:p>
          <a:p>
            <a:pPr algn="ctr"/>
            <a:endParaRPr lang="en-AU" sz="4800" b="1" dirty="0">
              <a:solidFill>
                <a:srgbClr val="9C3C44"/>
              </a:solidFill>
            </a:endParaRPr>
          </a:p>
        </p:txBody>
      </p:sp>
      <p:sp>
        <p:nvSpPr>
          <p:cNvPr id="4" name="Rectangle 3"/>
          <p:cNvSpPr/>
          <p:nvPr/>
        </p:nvSpPr>
        <p:spPr>
          <a:xfrm>
            <a:off x="2000247" y="5344237"/>
            <a:ext cx="9944101" cy="369332"/>
          </a:xfrm>
          <a:prstGeom prst="rect">
            <a:avLst/>
          </a:prstGeom>
        </p:spPr>
        <p:txBody>
          <a:bodyPr wrap="square">
            <a:spAutoFit/>
          </a:bodyPr>
          <a:lstStyle/>
          <a:p>
            <a:r>
              <a:rPr lang="en-AU" dirty="0">
                <a:solidFill>
                  <a:srgbClr val="4D4D4D"/>
                </a:solidFill>
                <a:latin typeface="+mj-lt"/>
              </a:rPr>
              <a:t> </a:t>
            </a:r>
          </a:p>
        </p:txBody>
      </p:sp>
      <p:sp>
        <p:nvSpPr>
          <p:cNvPr id="3" name="Rectangle 2"/>
          <p:cNvSpPr/>
          <p:nvPr/>
        </p:nvSpPr>
        <p:spPr>
          <a:xfrm>
            <a:off x="1430594" y="2148202"/>
            <a:ext cx="10761406" cy="2677656"/>
          </a:xfrm>
          <a:prstGeom prst="rect">
            <a:avLst/>
          </a:prstGeom>
        </p:spPr>
        <p:txBody>
          <a:bodyPr wrap="square">
            <a:spAutoFit/>
          </a:bodyPr>
          <a:lstStyle/>
          <a:p>
            <a:pPr algn="ctr"/>
            <a:r>
              <a:rPr lang="en-AU" sz="3200" dirty="0">
                <a:solidFill>
                  <a:srgbClr val="9C3C44"/>
                </a:solidFill>
                <a:latin typeface="Lato" panose="020F0502020204030203" pitchFamily="34" charset="77"/>
                <a:ea typeface="+mj-ea"/>
                <a:cs typeface="+mj-cs"/>
              </a:rPr>
              <a:t> </a:t>
            </a:r>
          </a:p>
          <a:p>
            <a:pPr algn="ctr"/>
            <a:r>
              <a:rPr lang="en-AU" sz="3200" dirty="0">
                <a:solidFill>
                  <a:srgbClr val="9C3C44"/>
                </a:solidFill>
                <a:latin typeface="Lato" panose="020F0502020204030203" pitchFamily="34" charset="77"/>
                <a:ea typeface="+mj-ea"/>
                <a:cs typeface="+mj-cs"/>
              </a:rPr>
              <a:t>The Inclusive Service Standards for Beginners</a:t>
            </a:r>
          </a:p>
          <a:p>
            <a:pPr algn="ctr"/>
            <a:r>
              <a:rPr lang="en-AU" sz="3200" dirty="0">
                <a:solidFill>
                  <a:srgbClr val="9C3C44"/>
                </a:solidFill>
                <a:latin typeface="Lato" panose="020F0502020204030203" pitchFamily="34" charset="77"/>
                <a:ea typeface="+mj-ea"/>
                <a:cs typeface="+mj-cs"/>
              </a:rPr>
              <a:t> Diversity Coaching Workshop</a:t>
            </a:r>
          </a:p>
          <a:p>
            <a:pPr algn="ctr"/>
            <a:r>
              <a:rPr lang="en-AU" sz="2400" dirty="0">
                <a:solidFill>
                  <a:srgbClr val="9C3C44"/>
                </a:solidFill>
                <a:latin typeface="Lato" panose="020F0502020204030203" pitchFamily="34" charset="77"/>
              </a:rPr>
              <a:t>14 September 2022</a:t>
            </a:r>
            <a:endParaRPr lang="en-AU" sz="2400" dirty="0">
              <a:solidFill>
                <a:srgbClr val="9C3C44"/>
              </a:solidFill>
              <a:latin typeface="Lato" panose="020F0502020204030203" pitchFamily="34" charset="77"/>
              <a:ea typeface="+mj-ea"/>
              <a:cs typeface="+mj-cs"/>
            </a:endParaRPr>
          </a:p>
          <a:p>
            <a:pPr algn="ctr"/>
            <a:endParaRPr lang="en-AU" sz="4800" b="1" dirty="0">
              <a:solidFill>
                <a:srgbClr val="9C3C44"/>
              </a:solidFill>
              <a:latin typeface="+mj-lt"/>
              <a:ea typeface="+mj-ea"/>
              <a:cs typeface="+mj-cs"/>
            </a:endParaRPr>
          </a:p>
        </p:txBody>
      </p:sp>
      <p:sp>
        <p:nvSpPr>
          <p:cNvPr id="8" name="Rectangle 7"/>
          <p:cNvSpPr/>
          <p:nvPr/>
        </p:nvSpPr>
        <p:spPr>
          <a:xfrm>
            <a:off x="2579870" y="2902254"/>
            <a:ext cx="8519159" cy="769441"/>
          </a:xfrm>
          <a:prstGeom prst="rect">
            <a:avLst/>
          </a:prstGeom>
        </p:spPr>
        <p:txBody>
          <a:bodyPr wrap="square">
            <a:spAutoFit/>
          </a:bodyPr>
          <a:lstStyle/>
          <a:p>
            <a:pPr algn="ctr"/>
            <a:r>
              <a:rPr lang="en-AU" sz="2400" dirty="0">
                <a:solidFill>
                  <a:srgbClr val="371541"/>
                </a:solidFill>
                <a:latin typeface="Lato" panose="020F0502020204030203" pitchFamily="34" charset="77"/>
                <a:ea typeface="+mj-ea"/>
                <a:cs typeface="+mj-cs"/>
              </a:rPr>
              <a:t> </a:t>
            </a:r>
            <a:endParaRPr lang="en-AU" sz="2400" dirty="0">
              <a:solidFill>
                <a:srgbClr val="9C3C44"/>
              </a:solidFill>
              <a:latin typeface="Lato" panose="020F0502020204030203" pitchFamily="34" charset="77"/>
              <a:ea typeface="+mj-ea"/>
              <a:cs typeface="+mj-cs"/>
            </a:endParaRPr>
          </a:p>
          <a:p>
            <a:pPr algn="ctr"/>
            <a:r>
              <a:rPr lang="en-AU" sz="2000" dirty="0">
                <a:solidFill>
                  <a:srgbClr val="4D4D4D"/>
                </a:solidFill>
                <a:latin typeface="+mj-lt"/>
              </a:rPr>
              <a:t> </a:t>
            </a:r>
          </a:p>
        </p:txBody>
      </p:sp>
    </p:spTree>
    <p:extLst>
      <p:ext uri="{BB962C8B-B14F-4D97-AF65-F5344CB8AC3E}">
        <p14:creationId xmlns:p14="http://schemas.microsoft.com/office/powerpoint/2010/main" val="1932849016"/>
      </p:ext>
    </p:extLst>
  </p:cSld>
  <p:clrMapOvr>
    <a:masterClrMapping/>
  </p:clrMapOvr>
  <mc:AlternateContent xmlns:mc="http://schemas.openxmlformats.org/markup-compatibility/2006" xmlns:p14="http://schemas.microsoft.com/office/powerpoint/2010/main">
    <mc:Choice Requires="p14">
      <p:transition spd="slow" p14:dur="2000" advTm="15252"/>
    </mc:Choice>
    <mc:Fallback xmlns="">
      <p:transition spd="slow" advTm="152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Walking Cartoon Man Clip Art"/>
          <p:cNvPicPr>
            <a:picLocks noChangeAspect="1" noChangeArrowheads="1"/>
          </p:cNvPicPr>
          <p:nvPr/>
        </p:nvPicPr>
        <p:blipFill>
          <a:blip r:embed="rId2" cstate="print"/>
          <a:srcRect/>
          <a:stretch>
            <a:fillRect/>
          </a:stretch>
        </p:blipFill>
        <p:spPr bwMode="auto">
          <a:xfrm>
            <a:off x="120463921" y="-26046112"/>
            <a:ext cx="2286000" cy="2838450"/>
          </a:xfrm>
          <a:prstGeom prst="rect">
            <a:avLst/>
          </a:prstGeom>
          <a:noFill/>
        </p:spPr>
      </p:pic>
      <p:pic>
        <p:nvPicPr>
          <p:cNvPr id="20" name="Picture 6" descr="Walking Cartoon Man Clip Art"/>
          <p:cNvPicPr>
            <a:picLocks noChangeAspect="1" noChangeArrowheads="1"/>
          </p:cNvPicPr>
          <p:nvPr/>
        </p:nvPicPr>
        <p:blipFill>
          <a:blip r:embed="rId2" cstate="print"/>
          <a:srcRect/>
          <a:stretch>
            <a:fillRect/>
          </a:stretch>
        </p:blipFill>
        <p:spPr bwMode="auto">
          <a:xfrm>
            <a:off x="119124009" y="-26046112"/>
            <a:ext cx="2286000" cy="2838450"/>
          </a:xfrm>
          <a:prstGeom prst="rect">
            <a:avLst/>
          </a:prstGeom>
          <a:noFill/>
        </p:spPr>
      </p:pic>
      <p:sp>
        <p:nvSpPr>
          <p:cNvPr id="3" name="Rectangle 2"/>
          <p:cNvSpPr/>
          <p:nvPr/>
        </p:nvSpPr>
        <p:spPr>
          <a:xfrm>
            <a:off x="1800000" y="1494000"/>
            <a:ext cx="8839200" cy="4431983"/>
          </a:xfrm>
          <a:prstGeom prst="rect">
            <a:avLst/>
          </a:prstGeom>
        </p:spPr>
        <p:txBody>
          <a:bodyPr wrap="square">
            <a:spAutoFit/>
          </a:bodyPr>
          <a:lstStyle/>
          <a:p>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The Inclusive Service Standards were developed by the Centre for Cultural Diversity in Ageing in 2018 to assist aged care organisations become better equipped at addressing the diverse needs of their consumers and journeying toward inclusive practice.</a:t>
            </a:r>
          </a:p>
          <a:p>
            <a:endParaRPr lang="en-AU" sz="2400" dirty="0">
              <a:solidFill>
                <a:srgbClr val="371541"/>
              </a:solidFill>
              <a:latin typeface="Lato" panose="020F0502020204030203" pitchFamily="34" charset="0"/>
              <a:ea typeface="Lato" panose="020F0502020204030203" pitchFamily="34" charset="0"/>
              <a:cs typeface="Lato" panose="020F0502020204030203" pitchFamily="34" charset="0"/>
            </a:endParaRPr>
          </a:p>
          <a:p>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They provide a structure through which organisations can embed inclusive practices across all policies, strategies and service provision.</a:t>
            </a:r>
          </a:p>
          <a:p>
            <a:pPr>
              <a:lnSpc>
                <a:spcPct val="150000"/>
              </a:lnSpc>
            </a:pPr>
            <a:r>
              <a:rPr lang="en-AU" sz="2800" dirty="0">
                <a:solidFill>
                  <a:srgbClr val="371541"/>
                </a:solidFill>
                <a:latin typeface="Lato" panose="020F0502020204030203" pitchFamily="34" charset="0"/>
                <a:ea typeface="Lato" panose="020F0502020204030203" pitchFamily="34" charset="0"/>
                <a:cs typeface="Lato" panose="020F0502020204030203" pitchFamily="34" charset="0"/>
              </a:rPr>
              <a:t> </a:t>
            </a:r>
          </a:p>
          <a:p>
            <a:endParaRPr lang="en-AU" sz="2400" dirty="0">
              <a:solidFill>
                <a:srgbClr val="371541"/>
              </a:solidFill>
            </a:endParaRPr>
          </a:p>
        </p:txBody>
      </p:sp>
      <p:sp>
        <p:nvSpPr>
          <p:cNvPr id="10" name="Title 1"/>
          <p:cNvSpPr txBox="1">
            <a:spLocks/>
          </p:cNvSpPr>
          <p:nvPr/>
        </p:nvSpPr>
        <p:spPr>
          <a:xfrm>
            <a:off x="1800000" y="540000"/>
            <a:ext cx="7757853" cy="7830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AU" sz="3200" dirty="0">
                <a:solidFill>
                  <a:srgbClr val="9C3C44"/>
                </a:solidFill>
                <a:latin typeface="Lato" panose="020F0502020204030203" pitchFamily="34" charset="77"/>
                <a:ea typeface="+mn-ea"/>
                <a:cs typeface="+mn-cs"/>
              </a:rPr>
              <a:t>Inclusive Service Standards</a:t>
            </a:r>
            <a:endParaRPr lang="en-AU" sz="3200" dirty="0">
              <a:solidFill>
                <a:srgbClr val="F68100"/>
              </a:solidFill>
              <a:latin typeface="Lato" panose="020F0502020204030203" pitchFamily="34" charset="77"/>
              <a:ea typeface="+mn-ea"/>
              <a:cs typeface="+mn-cs"/>
            </a:endParaRPr>
          </a:p>
        </p:txBody>
      </p:sp>
    </p:spTree>
    <p:extLst>
      <p:ext uri="{BB962C8B-B14F-4D97-AF65-F5344CB8AC3E}">
        <p14:creationId xmlns:p14="http://schemas.microsoft.com/office/powerpoint/2010/main" val="154420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Walking Cartoon Man Clip Art"/>
          <p:cNvPicPr>
            <a:picLocks noChangeAspect="1" noChangeArrowheads="1"/>
          </p:cNvPicPr>
          <p:nvPr/>
        </p:nvPicPr>
        <p:blipFill>
          <a:blip r:embed="rId2" cstate="print"/>
          <a:srcRect/>
          <a:stretch>
            <a:fillRect/>
          </a:stretch>
        </p:blipFill>
        <p:spPr bwMode="auto">
          <a:xfrm>
            <a:off x="120463921" y="-26046112"/>
            <a:ext cx="2286000" cy="2838450"/>
          </a:xfrm>
          <a:prstGeom prst="rect">
            <a:avLst/>
          </a:prstGeom>
          <a:noFill/>
        </p:spPr>
      </p:pic>
      <p:pic>
        <p:nvPicPr>
          <p:cNvPr id="20" name="Picture 6" descr="Walking Cartoon Man Clip Art"/>
          <p:cNvPicPr>
            <a:picLocks noChangeAspect="1" noChangeArrowheads="1"/>
          </p:cNvPicPr>
          <p:nvPr/>
        </p:nvPicPr>
        <p:blipFill>
          <a:blip r:embed="rId2" cstate="print"/>
          <a:srcRect/>
          <a:stretch>
            <a:fillRect/>
          </a:stretch>
        </p:blipFill>
        <p:spPr bwMode="auto">
          <a:xfrm>
            <a:off x="119124009" y="-26046112"/>
            <a:ext cx="2286000" cy="2838450"/>
          </a:xfrm>
          <a:prstGeom prst="rect">
            <a:avLst/>
          </a:prstGeom>
          <a:noFill/>
        </p:spPr>
      </p:pic>
      <p:pic>
        <p:nvPicPr>
          <p:cNvPr id="4" name="Picture 3"/>
          <p:cNvPicPr>
            <a:picLocks noChangeAspect="1"/>
          </p:cNvPicPr>
          <p:nvPr/>
        </p:nvPicPr>
        <p:blipFill>
          <a:blip r:embed="rId3"/>
          <a:stretch>
            <a:fillRect/>
          </a:stretch>
        </p:blipFill>
        <p:spPr>
          <a:xfrm>
            <a:off x="2357237" y="783771"/>
            <a:ext cx="8155929" cy="4845305"/>
          </a:xfrm>
          <a:prstGeom prst="rect">
            <a:avLst/>
          </a:prstGeom>
        </p:spPr>
      </p:pic>
    </p:spTree>
    <p:extLst>
      <p:ext uri="{BB962C8B-B14F-4D97-AF65-F5344CB8AC3E}">
        <p14:creationId xmlns:p14="http://schemas.microsoft.com/office/powerpoint/2010/main" val="1542266454"/>
      </p:ext>
    </p:extLst>
  </p:cSld>
  <p:clrMapOvr>
    <a:masterClrMapping/>
  </p:clrMapOvr>
  <mc:AlternateContent xmlns:mc="http://schemas.openxmlformats.org/markup-compatibility/2006" xmlns:p14="http://schemas.microsoft.com/office/powerpoint/2010/main">
    <mc:Choice Requires="p14">
      <p:transition spd="slow" p14:dur="2000" advTm="23145"/>
    </mc:Choice>
    <mc:Fallback xmlns="">
      <p:transition spd="slow" advTm="2314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Walking Cartoon Man Clip Art"/>
          <p:cNvPicPr>
            <a:picLocks noChangeAspect="1" noChangeArrowheads="1"/>
          </p:cNvPicPr>
          <p:nvPr/>
        </p:nvPicPr>
        <p:blipFill>
          <a:blip r:embed="rId2" cstate="print"/>
          <a:srcRect/>
          <a:stretch>
            <a:fillRect/>
          </a:stretch>
        </p:blipFill>
        <p:spPr bwMode="auto">
          <a:xfrm>
            <a:off x="120463921" y="-26046112"/>
            <a:ext cx="2286000" cy="2838450"/>
          </a:xfrm>
          <a:prstGeom prst="rect">
            <a:avLst/>
          </a:prstGeom>
          <a:noFill/>
        </p:spPr>
      </p:pic>
      <p:pic>
        <p:nvPicPr>
          <p:cNvPr id="20" name="Picture 6" descr="Walking Cartoon Man Clip Art"/>
          <p:cNvPicPr>
            <a:picLocks noChangeAspect="1" noChangeArrowheads="1"/>
          </p:cNvPicPr>
          <p:nvPr/>
        </p:nvPicPr>
        <p:blipFill>
          <a:blip r:embed="rId2" cstate="print"/>
          <a:srcRect/>
          <a:stretch>
            <a:fillRect/>
          </a:stretch>
        </p:blipFill>
        <p:spPr bwMode="auto">
          <a:xfrm>
            <a:off x="119124009" y="-26046112"/>
            <a:ext cx="2286000" cy="2838450"/>
          </a:xfrm>
          <a:prstGeom prst="rect">
            <a:avLst/>
          </a:prstGeom>
          <a:noFill/>
        </p:spPr>
      </p:pic>
      <p:grpSp>
        <p:nvGrpSpPr>
          <p:cNvPr id="6" name="Group 5"/>
          <p:cNvGrpSpPr/>
          <p:nvPr/>
        </p:nvGrpSpPr>
        <p:grpSpPr>
          <a:xfrm>
            <a:off x="3519518" y="4110678"/>
            <a:ext cx="2471596" cy="1703379"/>
            <a:chOff x="5323437" y="2101365"/>
            <a:chExt cx="2471596" cy="2637574"/>
          </a:xfrm>
        </p:grpSpPr>
        <p:sp>
          <p:nvSpPr>
            <p:cNvPr id="23" name="Cube 22"/>
            <p:cNvSpPr/>
            <p:nvPr/>
          </p:nvSpPr>
          <p:spPr>
            <a:xfrm>
              <a:off x="5323437" y="2101365"/>
              <a:ext cx="2471596" cy="2637574"/>
            </a:xfrm>
            <a:prstGeom prst="cube">
              <a:avLst/>
            </a:prstGeom>
            <a:solidFill>
              <a:srgbClr val="DB8F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a:p>
          </p:txBody>
        </p:sp>
        <p:sp>
          <p:nvSpPr>
            <p:cNvPr id="24" name="TextBox 23"/>
            <p:cNvSpPr txBox="1"/>
            <p:nvPr/>
          </p:nvSpPr>
          <p:spPr>
            <a:xfrm>
              <a:off x="5420999" y="3251256"/>
              <a:ext cx="1837528" cy="646331"/>
            </a:xfrm>
            <a:prstGeom prst="rect">
              <a:avLst/>
            </a:prstGeom>
            <a:noFill/>
          </p:spPr>
          <p:txBody>
            <a:bodyPr wrap="square" rtlCol="0">
              <a:spAutoFit/>
            </a:bodyPr>
            <a:lstStyle/>
            <a:p>
              <a:pPr algn="ctr"/>
              <a:r>
                <a:rPr lang="en-AU" sz="3600" dirty="0">
                  <a:solidFill>
                    <a:schemeClr val="bg1"/>
                  </a:solidFill>
                </a:rPr>
                <a:t>Diversity</a:t>
              </a:r>
            </a:p>
          </p:txBody>
        </p:sp>
      </p:grpSp>
      <p:grpSp>
        <p:nvGrpSpPr>
          <p:cNvPr id="7" name="Group 6"/>
          <p:cNvGrpSpPr/>
          <p:nvPr/>
        </p:nvGrpSpPr>
        <p:grpSpPr>
          <a:xfrm>
            <a:off x="6687578" y="4110677"/>
            <a:ext cx="2471596" cy="1703380"/>
            <a:chOff x="7623017" y="2101365"/>
            <a:chExt cx="2471596" cy="2637574"/>
          </a:xfrm>
        </p:grpSpPr>
        <p:sp>
          <p:nvSpPr>
            <p:cNvPr id="3" name="Cube 2"/>
            <p:cNvSpPr/>
            <p:nvPr/>
          </p:nvSpPr>
          <p:spPr>
            <a:xfrm>
              <a:off x="7623017" y="2101365"/>
              <a:ext cx="2471596" cy="2637574"/>
            </a:xfrm>
            <a:prstGeom prst="cube">
              <a:avLst/>
            </a:prstGeom>
            <a:solidFill>
              <a:srgbClr val="9C3C4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25" name="TextBox 24"/>
            <p:cNvSpPr txBox="1"/>
            <p:nvPr/>
          </p:nvSpPr>
          <p:spPr>
            <a:xfrm>
              <a:off x="7714888" y="3250193"/>
              <a:ext cx="1865013" cy="646331"/>
            </a:xfrm>
            <a:prstGeom prst="rect">
              <a:avLst/>
            </a:prstGeom>
            <a:noFill/>
          </p:spPr>
          <p:txBody>
            <a:bodyPr wrap="square" rtlCol="0">
              <a:spAutoFit/>
            </a:bodyPr>
            <a:lstStyle/>
            <a:p>
              <a:pPr algn="ctr"/>
              <a:r>
                <a:rPr lang="en-AU" sz="3600" dirty="0">
                  <a:solidFill>
                    <a:schemeClr val="bg1"/>
                  </a:solidFill>
                </a:rPr>
                <a:t>Inclusion</a:t>
              </a:r>
            </a:p>
          </p:txBody>
        </p:sp>
      </p:grpSp>
      <p:sp>
        <p:nvSpPr>
          <p:cNvPr id="13" name="Title 1"/>
          <p:cNvSpPr txBox="1">
            <a:spLocks/>
          </p:cNvSpPr>
          <p:nvPr/>
        </p:nvSpPr>
        <p:spPr>
          <a:xfrm>
            <a:off x="1800000" y="540000"/>
            <a:ext cx="9444580" cy="8238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3200" dirty="0">
                <a:solidFill>
                  <a:srgbClr val="9C3C44"/>
                </a:solidFill>
                <a:latin typeface="Lato" panose="020F0502020204030203" pitchFamily="34" charset="0"/>
                <a:ea typeface="Lato" panose="020F0502020204030203" pitchFamily="34" charset="0"/>
                <a:cs typeface="Lato" panose="020F0502020204030203" pitchFamily="34" charset="0"/>
              </a:rPr>
              <a:t>Building blocks of an inclusive approach  </a:t>
            </a:r>
          </a:p>
        </p:txBody>
      </p:sp>
      <p:sp>
        <p:nvSpPr>
          <p:cNvPr id="22" name="Cube 21"/>
          <p:cNvSpPr/>
          <p:nvPr/>
        </p:nvSpPr>
        <p:spPr>
          <a:xfrm>
            <a:off x="5103548" y="2939109"/>
            <a:ext cx="2471596" cy="1628735"/>
          </a:xfrm>
          <a:prstGeom prst="cube">
            <a:avLst/>
          </a:prstGeom>
          <a:solidFill>
            <a:srgbClr val="371541"/>
          </a:solidFill>
          <a:ln>
            <a:solidFill>
              <a:srgbClr val="57257D"/>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a:p>
        </p:txBody>
      </p:sp>
      <p:sp>
        <p:nvSpPr>
          <p:cNvPr id="5" name="TextBox 4"/>
          <p:cNvSpPr txBox="1"/>
          <p:nvPr/>
        </p:nvSpPr>
        <p:spPr>
          <a:xfrm>
            <a:off x="5265175" y="3512145"/>
            <a:ext cx="1865013" cy="646331"/>
          </a:xfrm>
          <a:prstGeom prst="rect">
            <a:avLst/>
          </a:prstGeom>
          <a:noFill/>
        </p:spPr>
        <p:txBody>
          <a:bodyPr wrap="square" rtlCol="0">
            <a:spAutoFit/>
          </a:bodyPr>
          <a:lstStyle/>
          <a:p>
            <a:pPr algn="ctr"/>
            <a:r>
              <a:rPr lang="en-AU" sz="3600" dirty="0">
                <a:solidFill>
                  <a:schemeClr val="bg1"/>
                </a:solidFill>
              </a:rPr>
              <a:t>Equity</a:t>
            </a:r>
          </a:p>
        </p:txBody>
      </p:sp>
    </p:spTree>
    <p:extLst>
      <p:ext uri="{BB962C8B-B14F-4D97-AF65-F5344CB8AC3E}">
        <p14:creationId xmlns:p14="http://schemas.microsoft.com/office/powerpoint/2010/main" val="93536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582686" y="1847868"/>
            <a:ext cx="2471596" cy="2637574"/>
            <a:chOff x="8120959" y="598490"/>
            <a:chExt cx="2471596" cy="2637574"/>
          </a:xfrm>
        </p:grpSpPr>
        <p:sp>
          <p:nvSpPr>
            <p:cNvPr id="21" name="Cube 20"/>
            <p:cNvSpPr/>
            <p:nvPr/>
          </p:nvSpPr>
          <p:spPr>
            <a:xfrm>
              <a:off x="8120959" y="598490"/>
              <a:ext cx="2471596" cy="2637574"/>
            </a:xfrm>
            <a:prstGeom prst="cube">
              <a:avLst/>
            </a:prstGeom>
            <a:solidFill>
              <a:srgbClr val="371541"/>
            </a:solidFill>
            <a:ln>
              <a:solidFill>
                <a:srgbClr val="57257D"/>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a:p>
          </p:txBody>
        </p:sp>
        <p:sp>
          <p:nvSpPr>
            <p:cNvPr id="22" name="TextBox 21"/>
            <p:cNvSpPr txBox="1"/>
            <p:nvPr/>
          </p:nvSpPr>
          <p:spPr>
            <a:xfrm>
              <a:off x="8120959" y="1747319"/>
              <a:ext cx="1865013" cy="646331"/>
            </a:xfrm>
            <a:prstGeom prst="rect">
              <a:avLst/>
            </a:prstGeom>
            <a:noFill/>
          </p:spPr>
          <p:txBody>
            <a:bodyPr wrap="square" rtlCol="0">
              <a:spAutoFit/>
            </a:bodyPr>
            <a:lstStyle/>
            <a:p>
              <a:pPr algn="ctr"/>
              <a:r>
                <a:rPr lang="en-AU" sz="3600" dirty="0">
                  <a:solidFill>
                    <a:schemeClr val="bg1"/>
                  </a:solidFill>
                </a:rPr>
                <a:t>Equity</a:t>
              </a:r>
            </a:p>
          </p:txBody>
        </p:sp>
      </p:grpSp>
      <p:sp>
        <p:nvSpPr>
          <p:cNvPr id="23" name="Rectangle 22"/>
          <p:cNvSpPr/>
          <p:nvPr/>
        </p:nvSpPr>
        <p:spPr>
          <a:xfrm>
            <a:off x="1800000" y="867600"/>
            <a:ext cx="5190653" cy="5262979"/>
          </a:xfrm>
          <a:prstGeom prst="rect">
            <a:avLst/>
          </a:prstGeom>
        </p:spPr>
        <p:txBody>
          <a:bodyPr wrap="square">
            <a:spAutoFit/>
          </a:bodyPr>
          <a:lstStyle/>
          <a:p>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Equity is about fairness. </a:t>
            </a:r>
          </a:p>
          <a:p>
            <a:endParaRPr lang="en-AU" sz="2400" dirty="0">
              <a:solidFill>
                <a:srgbClr val="371541"/>
              </a:solidFill>
              <a:latin typeface="Lato" panose="020F0502020204030203" pitchFamily="34" charset="0"/>
              <a:ea typeface="Lato" panose="020F0502020204030203" pitchFamily="34" charset="0"/>
              <a:cs typeface="Lato" panose="020F0502020204030203" pitchFamily="34" charset="0"/>
            </a:endParaRPr>
          </a:p>
          <a:p>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It is about recognising that disadvantage exists and finding solutions to the barriers, behaviours and attitudes that create unequal situations and outcomes. </a:t>
            </a:r>
          </a:p>
          <a:p>
            <a:endParaRPr lang="en-AU" sz="2400" dirty="0">
              <a:solidFill>
                <a:srgbClr val="371541"/>
              </a:solidFill>
              <a:latin typeface="Lato" panose="020F0502020204030203" pitchFamily="34" charset="0"/>
              <a:ea typeface="Lato" panose="020F0502020204030203" pitchFamily="34" charset="0"/>
              <a:cs typeface="Lato" panose="020F0502020204030203" pitchFamily="34" charset="0"/>
            </a:endParaRPr>
          </a:p>
          <a:p>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In order to be fair it is necessary to treat people differently.</a:t>
            </a:r>
          </a:p>
          <a:p>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 </a:t>
            </a:r>
          </a:p>
          <a:p>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Equity doesn’t mean disadvantaging anyone. It is about making the playing field level. </a:t>
            </a:r>
          </a:p>
        </p:txBody>
      </p:sp>
    </p:spTree>
    <p:extLst>
      <p:ext uri="{BB962C8B-B14F-4D97-AF65-F5344CB8AC3E}">
        <p14:creationId xmlns:p14="http://schemas.microsoft.com/office/powerpoint/2010/main" val="274217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Walking Cartoon Man Clip Art"/>
          <p:cNvPicPr>
            <a:picLocks noChangeAspect="1" noChangeArrowheads="1"/>
          </p:cNvPicPr>
          <p:nvPr/>
        </p:nvPicPr>
        <p:blipFill>
          <a:blip r:embed="rId2" cstate="print"/>
          <a:srcRect/>
          <a:stretch>
            <a:fillRect/>
          </a:stretch>
        </p:blipFill>
        <p:spPr bwMode="auto">
          <a:xfrm>
            <a:off x="120463921" y="-26046112"/>
            <a:ext cx="2286000" cy="2838450"/>
          </a:xfrm>
          <a:prstGeom prst="rect">
            <a:avLst/>
          </a:prstGeom>
          <a:noFill/>
        </p:spPr>
      </p:pic>
      <p:pic>
        <p:nvPicPr>
          <p:cNvPr id="20" name="Picture 6" descr="Walking Cartoon Man Clip Art"/>
          <p:cNvPicPr>
            <a:picLocks noChangeAspect="1" noChangeArrowheads="1"/>
          </p:cNvPicPr>
          <p:nvPr/>
        </p:nvPicPr>
        <p:blipFill>
          <a:blip r:embed="rId2" cstate="print"/>
          <a:srcRect/>
          <a:stretch>
            <a:fillRect/>
          </a:stretch>
        </p:blipFill>
        <p:spPr bwMode="auto">
          <a:xfrm>
            <a:off x="119124009" y="-26046112"/>
            <a:ext cx="2286000" cy="2838450"/>
          </a:xfrm>
          <a:prstGeom prst="rect">
            <a:avLst/>
          </a:prstGeom>
          <a:noFill/>
        </p:spPr>
      </p:pic>
      <p:grpSp>
        <p:nvGrpSpPr>
          <p:cNvPr id="22" name="Group 21"/>
          <p:cNvGrpSpPr/>
          <p:nvPr/>
        </p:nvGrpSpPr>
        <p:grpSpPr>
          <a:xfrm>
            <a:off x="8854289" y="2101365"/>
            <a:ext cx="2471596" cy="2637574"/>
            <a:chOff x="5323437" y="2101365"/>
            <a:chExt cx="2471596" cy="2637574"/>
          </a:xfrm>
        </p:grpSpPr>
        <p:sp>
          <p:nvSpPr>
            <p:cNvPr id="23" name="Cube 22"/>
            <p:cNvSpPr/>
            <p:nvPr/>
          </p:nvSpPr>
          <p:spPr>
            <a:xfrm>
              <a:off x="5323437" y="2101365"/>
              <a:ext cx="2471596" cy="2637574"/>
            </a:xfrm>
            <a:prstGeom prst="cube">
              <a:avLst/>
            </a:prstGeom>
            <a:solidFill>
              <a:srgbClr val="DB8F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a:p>
          </p:txBody>
        </p:sp>
        <p:sp>
          <p:nvSpPr>
            <p:cNvPr id="24" name="TextBox 23"/>
            <p:cNvSpPr txBox="1"/>
            <p:nvPr/>
          </p:nvSpPr>
          <p:spPr>
            <a:xfrm>
              <a:off x="5323437" y="3250194"/>
              <a:ext cx="1837528" cy="646331"/>
            </a:xfrm>
            <a:prstGeom prst="rect">
              <a:avLst/>
            </a:prstGeom>
            <a:noFill/>
          </p:spPr>
          <p:txBody>
            <a:bodyPr wrap="square" rtlCol="0">
              <a:spAutoFit/>
            </a:bodyPr>
            <a:lstStyle/>
            <a:p>
              <a:pPr algn="ctr"/>
              <a:r>
                <a:rPr lang="en-AU" sz="3600" dirty="0">
                  <a:solidFill>
                    <a:schemeClr val="bg1"/>
                  </a:solidFill>
                </a:rPr>
                <a:t>Diversity</a:t>
              </a:r>
            </a:p>
          </p:txBody>
        </p:sp>
      </p:grpSp>
      <p:sp>
        <p:nvSpPr>
          <p:cNvPr id="3" name="Rectangle 2"/>
          <p:cNvSpPr/>
          <p:nvPr/>
        </p:nvSpPr>
        <p:spPr>
          <a:xfrm>
            <a:off x="1800000" y="720000"/>
            <a:ext cx="6096000" cy="5632311"/>
          </a:xfrm>
          <a:prstGeom prst="rect">
            <a:avLst/>
          </a:prstGeom>
        </p:spPr>
        <p:txBody>
          <a:bodyPr>
            <a:spAutoFit/>
          </a:bodyPr>
          <a:lstStyle/>
          <a:p>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Diversity encompasses any characteristic used to differentiate one person from another.</a:t>
            </a:r>
          </a:p>
          <a:p>
            <a:endParaRPr lang="en-AU" sz="2400" dirty="0">
              <a:solidFill>
                <a:srgbClr val="371541"/>
              </a:solidFill>
              <a:latin typeface="Lato" panose="020F0502020204030203" pitchFamily="34" charset="0"/>
              <a:ea typeface="Lato" panose="020F0502020204030203" pitchFamily="34" charset="0"/>
              <a:cs typeface="Lato" panose="020F0502020204030203" pitchFamily="34" charset="0"/>
            </a:endParaRPr>
          </a:p>
          <a:p>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These characteristics permeate the way we individually experience the world, the way we self-identify and the way we are identified by others.</a:t>
            </a:r>
          </a:p>
          <a:p>
            <a:endParaRPr lang="en-AU" sz="2400" dirty="0">
              <a:solidFill>
                <a:srgbClr val="371541"/>
              </a:solidFill>
              <a:latin typeface="Lato" panose="020F0502020204030203" pitchFamily="34" charset="0"/>
              <a:ea typeface="Lato" panose="020F0502020204030203" pitchFamily="34" charset="0"/>
              <a:cs typeface="Lato" panose="020F0502020204030203" pitchFamily="34" charset="0"/>
            </a:endParaRPr>
          </a:p>
          <a:p>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These characteristics and attributes shape who we are and what is important to us.</a:t>
            </a:r>
          </a:p>
          <a:p>
            <a:endParaRPr lang="en-AU" sz="2400" dirty="0">
              <a:solidFill>
                <a:srgbClr val="371541"/>
              </a:solidFill>
              <a:latin typeface="Lato" panose="020F0502020204030203" pitchFamily="34" charset="0"/>
              <a:ea typeface="Lato" panose="020F0502020204030203" pitchFamily="34" charset="0"/>
              <a:cs typeface="Lato" panose="020F0502020204030203" pitchFamily="34" charset="0"/>
            </a:endParaRPr>
          </a:p>
          <a:p>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We can identify with multiple characteristics at any given time or given context.</a:t>
            </a:r>
          </a:p>
        </p:txBody>
      </p:sp>
    </p:spTree>
    <p:extLst>
      <p:ext uri="{BB962C8B-B14F-4D97-AF65-F5344CB8AC3E}">
        <p14:creationId xmlns:p14="http://schemas.microsoft.com/office/powerpoint/2010/main" val="3233840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E5829CA-E9D3-744E-823D-10E27CEDAFF9}"/>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sp>
        <p:nvSpPr>
          <p:cNvPr id="14" name="Title 1"/>
          <p:cNvSpPr txBox="1">
            <a:spLocks noGrp="1"/>
          </p:cNvSpPr>
          <p:nvPr>
            <p:ph type="title" idx="4294967295"/>
          </p:nvPr>
        </p:nvSpPr>
        <p:spPr>
          <a:xfrm>
            <a:off x="1800000" y="540000"/>
            <a:ext cx="7239000" cy="45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0" i="0" u="none" strike="noStrike" kern="1200" cap="none" spc="0" normalizeH="0" baseline="0" noProof="0" dirty="0">
                <a:ln>
                  <a:noFill/>
                </a:ln>
                <a:solidFill>
                  <a:srgbClr val="9C3C44"/>
                </a:solidFill>
                <a:effectLst/>
                <a:uLnTx/>
                <a:uFillTx/>
                <a:latin typeface="Lato" panose="020F0502020204030203" pitchFamily="34" charset="77"/>
                <a:ea typeface="+mj-ea"/>
                <a:cs typeface="+mj-cs"/>
              </a:rPr>
              <a:t>Poll 4</a:t>
            </a:r>
          </a:p>
        </p:txBody>
      </p:sp>
      <p:sp>
        <p:nvSpPr>
          <p:cNvPr id="15" name="Content Placeholder 2"/>
          <p:cNvSpPr txBox="1">
            <a:spLocks/>
          </p:cNvSpPr>
          <p:nvPr/>
        </p:nvSpPr>
        <p:spPr>
          <a:xfrm>
            <a:off x="1800000" y="1224001"/>
            <a:ext cx="9735545" cy="554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Font typeface="Arial" panose="020B0604020202020204" pitchFamily="34" charset="0"/>
              <a:buNone/>
            </a:pPr>
            <a:r>
              <a:rPr lang="en-AU" sz="1800" dirty="0">
                <a:solidFill>
                  <a:srgbClr val="42244C"/>
                </a:solidFill>
                <a:latin typeface="Lato" panose="020F0502020204030203" pitchFamily="34" charset="0"/>
                <a:ea typeface="Lato" panose="020F0502020204030203" pitchFamily="34" charset="0"/>
                <a:cs typeface="Lato" panose="020F0502020204030203" pitchFamily="34" charset="0"/>
              </a:rPr>
              <a:t>What does Diversity mean to you?</a:t>
            </a: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p:txBody>
      </p:sp>
    </p:spTree>
    <p:extLst>
      <p:ext uri="{BB962C8B-B14F-4D97-AF65-F5344CB8AC3E}">
        <p14:creationId xmlns:p14="http://schemas.microsoft.com/office/powerpoint/2010/main" val="1084307052"/>
      </p:ext>
    </p:extLst>
  </p:cSld>
  <p:clrMapOvr>
    <a:masterClrMapping/>
  </p:clrMapOvr>
  <mc:AlternateContent xmlns:mc="http://schemas.openxmlformats.org/markup-compatibility/2006" xmlns:p14="http://schemas.microsoft.com/office/powerpoint/2010/main">
    <mc:Choice Requires="p14">
      <p:transition spd="slow" p14:dur="2000" advTm="32952"/>
    </mc:Choice>
    <mc:Fallback xmlns="">
      <p:transition spd="slow" advTm="3295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1823" y="207533"/>
            <a:ext cx="7600626" cy="457200"/>
          </a:xfrm>
        </p:spPr>
        <p:txBody>
          <a:bodyPr>
            <a:noAutofit/>
          </a:bodyPr>
          <a:lstStyle/>
          <a:p>
            <a:r>
              <a:rPr lang="en-AU" sz="3200" dirty="0">
                <a:solidFill>
                  <a:srgbClr val="9C3C44"/>
                </a:solidFill>
                <a:latin typeface="Lato" panose="020F0502020204030203" pitchFamily="34" charset="0"/>
                <a:ea typeface="Lato" panose="020F0502020204030203" pitchFamily="34" charset="0"/>
                <a:cs typeface="Lato" panose="020F0502020204030203" pitchFamily="34" charset="0"/>
              </a:rPr>
              <a:t>Diversity characteristics</a:t>
            </a:r>
          </a:p>
        </p:txBody>
      </p:sp>
      <p:sp>
        <p:nvSpPr>
          <p:cNvPr id="9" name="TextBox 8"/>
          <p:cNvSpPr txBox="1"/>
          <p:nvPr/>
        </p:nvSpPr>
        <p:spPr>
          <a:xfrm>
            <a:off x="6179581" y="2060172"/>
            <a:ext cx="861951" cy="400110"/>
          </a:xfrm>
          <a:prstGeom prst="rect">
            <a:avLst/>
          </a:prstGeom>
          <a:solidFill>
            <a:schemeClr val="bg1"/>
          </a:solidFill>
        </p:spPr>
        <p:txBody>
          <a:bodyPr wrap="square" rtlCol="0">
            <a:spAutoFit/>
          </a:bodyPr>
          <a:lstStyle/>
          <a:p>
            <a:r>
              <a:rPr lang="en-AU" sz="2000" dirty="0"/>
              <a:t>Age</a:t>
            </a:r>
          </a:p>
        </p:txBody>
      </p:sp>
      <p:sp>
        <p:nvSpPr>
          <p:cNvPr id="10" name="TextBox 9"/>
          <p:cNvSpPr txBox="1"/>
          <p:nvPr/>
        </p:nvSpPr>
        <p:spPr>
          <a:xfrm>
            <a:off x="2056820" y="2683267"/>
            <a:ext cx="1512210" cy="400110"/>
          </a:xfrm>
          <a:prstGeom prst="rect">
            <a:avLst/>
          </a:prstGeom>
          <a:solidFill>
            <a:schemeClr val="bg1"/>
          </a:solidFill>
        </p:spPr>
        <p:txBody>
          <a:bodyPr wrap="square" rtlCol="0">
            <a:spAutoFit/>
          </a:bodyPr>
          <a:lstStyle/>
          <a:p>
            <a:r>
              <a:rPr lang="en-AU" sz="2000" dirty="0"/>
              <a:t>Education</a:t>
            </a:r>
          </a:p>
        </p:txBody>
      </p:sp>
      <p:sp>
        <p:nvSpPr>
          <p:cNvPr id="13" name="TextBox 12"/>
          <p:cNvSpPr txBox="1"/>
          <p:nvPr/>
        </p:nvSpPr>
        <p:spPr>
          <a:xfrm>
            <a:off x="6238363" y="2690358"/>
            <a:ext cx="2375717" cy="400110"/>
          </a:xfrm>
          <a:prstGeom prst="rect">
            <a:avLst/>
          </a:prstGeom>
          <a:solidFill>
            <a:schemeClr val="bg1"/>
          </a:solidFill>
        </p:spPr>
        <p:txBody>
          <a:bodyPr wrap="square" rtlCol="0">
            <a:spAutoFit/>
          </a:bodyPr>
          <a:lstStyle/>
          <a:p>
            <a:r>
              <a:rPr lang="en-AU" sz="2000" dirty="0"/>
              <a:t>Gender identity</a:t>
            </a:r>
          </a:p>
        </p:txBody>
      </p:sp>
      <p:sp>
        <p:nvSpPr>
          <p:cNvPr id="14" name="TextBox 13"/>
          <p:cNvSpPr txBox="1"/>
          <p:nvPr/>
        </p:nvSpPr>
        <p:spPr>
          <a:xfrm>
            <a:off x="3547913" y="2043821"/>
            <a:ext cx="2105265" cy="400110"/>
          </a:xfrm>
          <a:prstGeom prst="rect">
            <a:avLst/>
          </a:prstGeom>
          <a:solidFill>
            <a:schemeClr val="bg1"/>
          </a:solidFill>
        </p:spPr>
        <p:txBody>
          <a:bodyPr wrap="square" rtlCol="0">
            <a:spAutoFit/>
          </a:bodyPr>
          <a:lstStyle/>
          <a:p>
            <a:pPr algn="r"/>
            <a:r>
              <a:rPr lang="en-AU" sz="2000" dirty="0"/>
              <a:t>Ethnic Identity</a:t>
            </a:r>
          </a:p>
        </p:txBody>
      </p:sp>
      <p:sp>
        <p:nvSpPr>
          <p:cNvPr id="15" name="TextBox 14"/>
          <p:cNvSpPr txBox="1"/>
          <p:nvPr/>
        </p:nvSpPr>
        <p:spPr>
          <a:xfrm>
            <a:off x="8354783" y="1482003"/>
            <a:ext cx="2898522" cy="400110"/>
          </a:xfrm>
          <a:prstGeom prst="rect">
            <a:avLst/>
          </a:prstGeom>
          <a:solidFill>
            <a:schemeClr val="bg1"/>
          </a:solidFill>
        </p:spPr>
        <p:txBody>
          <a:bodyPr wrap="square" rtlCol="0">
            <a:spAutoFit/>
          </a:bodyPr>
          <a:lstStyle/>
          <a:p>
            <a:r>
              <a:rPr lang="en-AU" sz="2000" dirty="0"/>
              <a:t>Temperament/Personality</a:t>
            </a:r>
          </a:p>
        </p:txBody>
      </p:sp>
      <p:sp>
        <p:nvSpPr>
          <p:cNvPr id="16" name="TextBox 15"/>
          <p:cNvSpPr txBox="1"/>
          <p:nvPr/>
        </p:nvSpPr>
        <p:spPr>
          <a:xfrm>
            <a:off x="2019945" y="1440961"/>
            <a:ext cx="2373641" cy="40011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AU" sz="2000" dirty="0"/>
              <a:t>Life Experiences</a:t>
            </a:r>
          </a:p>
        </p:txBody>
      </p:sp>
      <p:sp>
        <p:nvSpPr>
          <p:cNvPr id="17" name="TextBox 16"/>
          <p:cNvSpPr txBox="1"/>
          <p:nvPr/>
        </p:nvSpPr>
        <p:spPr>
          <a:xfrm>
            <a:off x="8132192" y="3908830"/>
            <a:ext cx="2714585" cy="400110"/>
          </a:xfrm>
          <a:prstGeom prst="rect">
            <a:avLst/>
          </a:prstGeom>
          <a:noFill/>
        </p:spPr>
        <p:txBody>
          <a:bodyPr wrap="square" rtlCol="0">
            <a:spAutoFit/>
          </a:bodyPr>
          <a:lstStyle/>
          <a:p>
            <a:pPr algn="r"/>
            <a:r>
              <a:rPr lang="en-AU" sz="2000" dirty="0"/>
              <a:t>Spiritual identity</a:t>
            </a:r>
          </a:p>
        </p:txBody>
      </p:sp>
      <p:sp>
        <p:nvSpPr>
          <p:cNvPr id="18" name="TextBox 17"/>
          <p:cNvSpPr txBox="1"/>
          <p:nvPr/>
        </p:nvSpPr>
        <p:spPr>
          <a:xfrm>
            <a:off x="7286708" y="3243062"/>
            <a:ext cx="1756535" cy="400110"/>
          </a:xfrm>
          <a:prstGeom prst="rect">
            <a:avLst/>
          </a:prstGeom>
          <a:solidFill>
            <a:schemeClr val="bg1"/>
          </a:solidFill>
        </p:spPr>
        <p:txBody>
          <a:bodyPr wrap="square" rtlCol="0">
            <a:spAutoFit/>
          </a:bodyPr>
          <a:lstStyle/>
          <a:p>
            <a:r>
              <a:rPr lang="en-AU" sz="2000" dirty="0"/>
              <a:t>Family culture</a:t>
            </a:r>
          </a:p>
        </p:txBody>
      </p:sp>
      <p:sp>
        <p:nvSpPr>
          <p:cNvPr id="19" name="TextBox 18"/>
          <p:cNvSpPr txBox="1"/>
          <p:nvPr/>
        </p:nvSpPr>
        <p:spPr>
          <a:xfrm>
            <a:off x="1986793" y="2064113"/>
            <a:ext cx="1776188" cy="4001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AU" sz="2000" dirty="0"/>
              <a:t>Sexual identity</a:t>
            </a:r>
          </a:p>
        </p:txBody>
      </p:sp>
      <p:sp>
        <p:nvSpPr>
          <p:cNvPr id="20" name="TextBox 19"/>
          <p:cNvSpPr txBox="1"/>
          <p:nvPr/>
        </p:nvSpPr>
        <p:spPr>
          <a:xfrm>
            <a:off x="7488428" y="2062573"/>
            <a:ext cx="1498197" cy="400110"/>
          </a:xfrm>
          <a:prstGeom prst="rect">
            <a:avLst/>
          </a:prstGeom>
          <a:solidFill>
            <a:schemeClr val="bg1"/>
          </a:solidFill>
        </p:spPr>
        <p:txBody>
          <a:bodyPr wrap="square" rtlCol="0">
            <a:spAutoFit/>
          </a:bodyPr>
          <a:lstStyle/>
          <a:p>
            <a:pPr algn="r"/>
            <a:r>
              <a:rPr lang="en-AU" sz="2000" dirty="0"/>
              <a:t>Family roles</a:t>
            </a:r>
          </a:p>
        </p:txBody>
      </p:sp>
      <p:sp>
        <p:nvSpPr>
          <p:cNvPr id="21" name="TextBox 20"/>
          <p:cNvSpPr txBox="1"/>
          <p:nvPr/>
        </p:nvSpPr>
        <p:spPr>
          <a:xfrm>
            <a:off x="3913305" y="2690040"/>
            <a:ext cx="1632146" cy="400110"/>
          </a:xfrm>
          <a:prstGeom prst="rect">
            <a:avLst/>
          </a:prstGeom>
          <a:solidFill>
            <a:schemeClr val="bg1"/>
          </a:solidFill>
        </p:spPr>
        <p:txBody>
          <a:bodyPr wrap="square" rtlCol="0">
            <a:spAutoFit/>
          </a:bodyPr>
          <a:lstStyle/>
          <a:p>
            <a:r>
              <a:rPr lang="en-AU" sz="2000" dirty="0"/>
              <a:t>Caring Roles</a:t>
            </a:r>
          </a:p>
        </p:txBody>
      </p:sp>
      <p:sp>
        <p:nvSpPr>
          <p:cNvPr id="22" name="TextBox 21"/>
          <p:cNvSpPr txBox="1"/>
          <p:nvPr/>
        </p:nvSpPr>
        <p:spPr>
          <a:xfrm>
            <a:off x="5847466" y="3916599"/>
            <a:ext cx="2616662" cy="400110"/>
          </a:xfrm>
          <a:prstGeom prst="rect">
            <a:avLst/>
          </a:prstGeom>
          <a:solidFill>
            <a:schemeClr val="bg1"/>
          </a:solidFill>
        </p:spPr>
        <p:txBody>
          <a:bodyPr wrap="square" rtlCol="0">
            <a:spAutoFit/>
          </a:bodyPr>
          <a:lstStyle/>
          <a:p>
            <a:r>
              <a:rPr lang="en-AU" sz="2000" dirty="0"/>
              <a:t>Professional Identity</a:t>
            </a:r>
          </a:p>
        </p:txBody>
      </p:sp>
      <p:sp>
        <p:nvSpPr>
          <p:cNvPr id="23" name="TextBox 22"/>
          <p:cNvSpPr txBox="1"/>
          <p:nvPr/>
        </p:nvSpPr>
        <p:spPr>
          <a:xfrm>
            <a:off x="3872530" y="3286413"/>
            <a:ext cx="2861651" cy="400110"/>
          </a:xfrm>
          <a:prstGeom prst="rect">
            <a:avLst/>
          </a:prstGeom>
          <a:solidFill>
            <a:schemeClr val="bg1"/>
          </a:solidFill>
        </p:spPr>
        <p:txBody>
          <a:bodyPr wrap="square" rtlCol="0">
            <a:spAutoFit/>
          </a:bodyPr>
          <a:lstStyle/>
          <a:p>
            <a:pPr algn="r"/>
            <a:r>
              <a:rPr lang="en-AU" sz="2000" dirty="0"/>
              <a:t>Physical appearance</a:t>
            </a:r>
          </a:p>
        </p:txBody>
      </p:sp>
      <p:sp>
        <p:nvSpPr>
          <p:cNvPr id="24" name="TextBox 23"/>
          <p:cNvSpPr txBox="1"/>
          <p:nvPr/>
        </p:nvSpPr>
        <p:spPr>
          <a:xfrm>
            <a:off x="9733331" y="2041280"/>
            <a:ext cx="1969630" cy="400110"/>
          </a:xfrm>
          <a:prstGeom prst="rect">
            <a:avLst/>
          </a:prstGeom>
          <a:solidFill>
            <a:schemeClr val="bg1"/>
          </a:solidFill>
        </p:spPr>
        <p:txBody>
          <a:bodyPr wrap="square" rtlCol="0">
            <a:spAutoFit/>
          </a:bodyPr>
          <a:lstStyle/>
          <a:p>
            <a:pPr algn="r"/>
            <a:r>
              <a:rPr lang="en-AU" sz="2000" dirty="0"/>
              <a:t>Mental Health</a:t>
            </a:r>
          </a:p>
        </p:txBody>
      </p:sp>
      <p:sp>
        <p:nvSpPr>
          <p:cNvPr id="25" name="TextBox 24"/>
          <p:cNvSpPr txBox="1"/>
          <p:nvPr/>
        </p:nvSpPr>
        <p:spPr>
          <a:xfrm>
            <a:off x="10204759" y="2697213"/>
            <a:ext cx="1198101" cy="400110"/>
          </a:xfrm>
          <a:prstGeom prst="rect">
            <a:avLst/>
          </a:prstGeom>
          <a:solidFill>
            <a:schemeClr val="bg1"/>
          </a:solidFill>
        </p:spPr>
        <p:txBody>
          <a:bodyPr wrap="square" rtlCol="0">
            <a:spAutoFit/>
          </a:bodyPr>
          <a:lstStyle/>
          <a:p>
            <a:r>
              <a:rPr lang="en-AU" sz="2000" dirty="0"/>
              <a:t>Health</a:t>
            </a:r>
          </a:p>
        </p:txBody>
      </p:sp>
      <p:sp>
        <p:nvSpPr>
          <p:cNvPr id="26" name="TextBox 25"/>
          <p:cNvSpPr txBox="1"/>
          <p:nvPr/>
        </p:nvSpPr>
        <p:spPr>
          <a:xfrm>
            <a:off x="2786374" y="3266879"/>
            <a:ext cx="1102756" cy="400110"/>
          </a:xfrm>
          <a:prstGeom prst="rect">
            <a:avLst/>
          </a:prstGeom>
          <a:solidFill>
            <a:schemeClr val="bg1"/>
          </a:solidFill>
        </p:spPr>
        <p:txBody>
          <a:bodyPr wrap="square" rtlCol="0">
            <a:spAutoFit/>
          </a:bodyPr>
          <a:lstStyle/>
          <a:p>
            <a:r>
              <a:rPr lang="en-AU" sz="2000" dirty="0"/>
              <a:t>Income</a:t>
            </a:r>
          </a:p>
        </p:txBody>
      </p:sp>
      <p:sp>
        <p:nvSpPr>
          <p:cNvPr id="28" name="TextBox 27"/>
          <p:cNvSpPr txBox="1"/>
          <p:nvPr/>
        </p:nvSpPr>
        <p:spPr>
          <a:xfrm>
            <a:off x="8354783" y="2694474"/>
            <a:ext cx="1470882" cy="400110"/>
          </a:xfrm>
          <a:prstGeom prst="rect">
            <a:avLst/>
          </a:prstGeom>
          <a:solidFill>
            <a:schemeClr val="bg1"/>
          </a:solidFill>
        </p:spPr>
        <p:txBody>
          <a:bodyPr wrap="square" rtlCol="0">
            <a:spAutoFit/>
          </a:bodyPr>
          <a:lstStyle/>
          <a:p>
            <a:pPr algn="r"/>
            <a:r>
              <a:rPr lang="en-AU" sz="2000" dirty="0"/>
              <a:t>Language</a:t>
            </a:r>
          </a:p>
        </p:txBody>
      </p:sp>
      <p:sp>
        <p:nvSpPr>
          <p:cNvPr id="29" name="TextBox 28"/>
          <p:cNvSpPr txBox="1"/>
          <p:nvPr/>
        </p:nvSpPr>
        <p:spPr>
          <a:xfrm>
            <a:off x="9489485" y="3290008"/>
            <a:ext cx="2479022" cy="400110"/>
          </a:xfrm>
          <a:prstGeom prst="rect">
            <a:avLst/>
          </a:prstGeom>
          <a:solidFill>
            <a:schemeClr val="bg1"/>
          </a:solidFill>
        </p:spPr>
        <p:txBody>
          <a:bodyPr wrap="square" rtlCol="0">
            <a:spAutoFit/>
          </a:bodyPr>
          <a:lstStyle/>
          <a:p>
            <a:r>
              <a:rPr lang="en-AU" sz="2000" dirty="0"/>
              <a:t>Migration journey</a:t>
            </a:r>
          </a:p>
        </p:txBody>
      </p:sp>
      <p:sp>
        <p:nvSpPr>
          <p:cNvPr id="31" name="TextBox 30"/>
          <p:cNvSpPr txBox="1"/>
          <p:nvPr/>
        </p:nvSpPr>
        <p:spPr>
          <a:xfrm>
            <a:off x="3067128" y="3916599"/>
            <a:ext cx="2160300" cy="400110"/>
          </a:xfrm>
          <a:prstGeom prst="rect">
            <a:avLst/>
          </a:prstGeom>
          <a:solidFill>
            <a:schemeClr val="bg1"/>
          </a:solidFill>
        </p:spPr>
        <p:txBody>
          <a:bodyPr wrap="square" rtlCol="0">
            <a:spAutoFit/>
          </a:bodyPr>
          <a:lstStyle/>
          <a:p>
            <a:r>
              <a:rPr lang="en-AU" sz="2000" dirty="0"/>
              <a:t>Suburban identity</a:t>
            </a:r>
          </a:p>
        </p:txBody>
      </p:sp>
      <p:sp>
        <p:nvSpPr>
          <p:cNvPr id="93" name="TextBox 92"/>
          <p:cNvSpPr txBox="1"/>
          <p:nvPr/>
        </p:nvSpPr>
        <p:spPr>
          <a:xfrm>
            <a:off x="4587570" y="1413475"/>
            <a:ext cx="3301585" cy="400110"/>
          </a:xfrm>
          <a:prstGeom prst="rect">
            <a:avLst/>
          </a:prstGeom>
          <a:solidFill>
            <a:schemeClr val="bg1"/>
          </a:solidFill>
        </p:spPr>
        <p:txBody>
          <a:bodyPr wrap="square" rtlCol="0">
            <a:spAutoFit/>
          </a:bodyPr>
          <a:lstStyle/>
          <a:p>
            <a:r>
              <a:rPr lang="en-AU" sz="2000" dirty="0"/>
              <a:t>Ideologies and political views</a:t>
            </a:r>
          </a:p>
        </p:txBody>
      </p:sp>
      <p:pic>
        <p:nvPicPr>
          <p:cNvPr id="6" name="Content Placeholder 5"/>
          <p:cNvPicPr>
            <a:picLocks noGrp="1" noChangeAspect="1"/>
          </p:cNvPicPr>
          <p:nvPr>
            <p:ph idx="1"/>
          </p:nvPr>
        </p:nvPicPr>
        <p:blipFill rotWithShape="1">
          <a:blip r:embed="rId3"/>
          <a:srcRect l="4540" r="10224"/>
          <a:stretch/>
        </p:blipFill>
        <p:spPr>
          <a:xfrm>
            <a:off x="2810631" y="4762975"/>
            <a:ext cx="7612620" cy="2074067"/>
          </a:xfrm>
          <a:prstGeom prst="rect">
            <a:avLst/>
          </a:prstGeom>
        </p:spPr>
      </p:pic>
      <p:sp>
        <p:nvSpPr>
          <p:cNvPr id="30" name="TextBox 29"/>
          <p:cNvSpPr txBox="1"/>
          <p:nvPr/>
        </p:nvSpPr>
        <p:spPr>
          <a:xfrm>
            <a:off x="1628983" y="3677221"/>
            <a:ext cx="1512210" cy="400110"/>
          </a:xfrm>
          <a:prstGeom prst="rect">
            <a:avLst/>
          </a:prstGeom>
          <a:solidFill>
            <a:schemeClr val="bg1"/>
          </a:solidFill>
        </p:spPr>
        <p:txBody>
          <a:bodyPr wrap="square" rtlCol="0">
            <a:spAutoFit/>
          </a:bodyPr>
          <a:lstStyle/>
          <a:p>
            <a:r>
              <a:rPr lang="en-AU" sz="2000" dirty="0"/>
              <a:t>Geography</a:t>
            </a:r>
          </a:p>
        </p:txBody>
      </p:sp>
      <p:sp>
        <p:nvSpPr>
          <p:cNvPr id="27" name="TextBox 26"/>
          <p:cNvSpPr txBox="1"/>
          <p:nvPr/>
        </p:nvSpPr>
        <p:spPr>
          <a:xfrm>
            <a:off x="8993738" y="904922"/>
            <a:ext cx="4267329" cy="400110"/>
          </a:xfrm>
          <a:prstGeom prst="rect">
            <a:avLst/>
          </a:prstGeom>
          <a:solidFill>
            <a:schemeClr val="bg1"/>
          </a:solidFill>
        </p:spPr>
        <p:txBody>
          <a:bodyPr wrap="square" rtlCol="0">
            <a:spAutoFit/>
          </a:bodyPr>
          <a:lstStyle/>
          <a:p>
            <a:r>
              <a:rPr lang="en-AU" sz="2000" dirty="0"/>
              <a:t>Beliefs around end of life</a:t>
            </a:r>
          </a:p>
        </p:txBody>
      </p:sp>
      <p:sp>
        <p:nvSpPr>
          <p:cNvPr id="32" name="TextBox 31"/>
          <p:cNvSpPr txBox="1"/>
          <p:nvPr/>
        </p:nvSpPr>
        <p:spPr>
          <a:xfrm>
            <a:off x="3056354" y="867483"/>
            <a:ext cx="3301585" cy="400110"/>
          </a:xfrm>
          <a:prstGeom prst="rect">
            <a:avLst/>
          </a:prstGeom>
          <a:solidFill>
            <a:schemeClr val="bg1"/>
          </a:solidFill>
        </p:spPr>
        <p:txBody>
          <a:bodyPr wrap="square" rtlCol="0">
            <a:spAutoFit/>
          </a:bodyPr>
          <a:lstStyle/>
          <a:p>
            <a:r>
              <a:rPr lang="en-AU" sz="2000" dirty="0"/>
              <a:t>Beliefs around ageing</a:t>
            </a:r>
          </a:p>
        </p:txBody>
      </p:sp>
      <p:sp>
        <p:nvSpPr>
          <p:cNvPr id="33" name="TextBox 32"/>
          <p:cNvSpPr txBox="1"/>
          <p:nvPr/>
        </p:nvSpPr>
        <p:spPr>
          <a:xfrm>
            <a:off x="1771562" y="4423691"/>
            <a:ext cx="1125612" cy="400110"/>
          </a:xfrm>
          <a:prstGeom prst="rect">
            <a:avLst/>
          </a:prstGeom>
          <a:solidFill>
            <a:schemeClr val="bg1"/>
          </a:solidFill>
        </p:spPr>
        <p:txBody>
          <a:bodyPr wrap="square" rtlCol="0">
            <a:spAutoFit/>
          </a:bodyPr>
          <a:lstStyle/>
          <a:p>
            <a:r>
              <a:rPr lang="en-AU" sz="2000" dirty="0"/>
              <a:t>Housing</a:t>
            </a:r>
          </a:p>
        </p:txBody>
      </p:sp>
      <p:sp>
        <p:nvSpPr>
          <p:cNvPr id="34" name="TextBox 33"/>
          <p:cNvSpPr txBox="1"/>
          <p:nvPr/>
        </p:nvSpPr>
        <p:spPr>
          <a:xfrm>
            <a:off x="10286300" y="4423691"/>
            <a:ext cx="1682207" cy="400110"/>
          </a:xfrm>
          <a:prstGeom prst="rect">
            <a:avLst/>
          </a:prstGeom>
          <a:solidFill>
            <a:schemeClr val="bg1"/>
          </a:solidFill>
        </p:spPr>
        <p:txBody>
          <a:bodyPr wrap="square" rtlCol="0">
            <a:spAutoFit/>
          </a:bodyPr>
          <a:lstStyle/>
          <a:p>
            <a:r>
              <a:rPr lang="en-AU" sz="2000" dirty="0"/>
              <a:t>Employment</a:t>
            </a:r>
          </a:p>
        </p:txBody>
      </p:sp>
      <p:sp>
        <p:nvSpPr>
          <p:cNvPr id="35" name="TextBox 34"/>
          <p:cNvSpPr txBox="1"/>
          <p:nvPr/>
        </p:nvSpPr>
        <p:spPr>
          <a:xfrm>
            <a:off x="5981999" y="839049"/>
            <a:ext cx="2609418" cy="400110"/>
          </a:xfrm>
          <a:prstGeom prst="rect">
            <a:avLst/>
          </a:prstGeom>
          <a:solidFill>
            <a:schemeClr val="bg1"/>
          </a:solidFill>
        </p:spPr>
        <p:txBody>
          <a:bodyPr wrap="square" rtlCol="0">
            <a:spAutoFit/>
          </a:bodyPr>
          <a:lstStyle/>
          <a:p>
            <a:r>
              <a:rPr lang="en-AU" sz="2000" dirty="0"/>
              <a:t>Living with a Disability</a:t>
            </a:r>
          </a:p>
        </p:txBody>
      </p:sp>
      <p:sp>
        <p:nvSpPr>
          <p:cNvPr id="36" name="TextBox 35"/>
          <p:cNvSpPr txBox="1"/>
          <p:nvPr/>
        </p:nvSpPr>
        <p:spPr>
          <a:xfrm>
            <a:off x="4389473" y="4409032"/>
            <a:ext cx="3570620" cy="400110"/>
          </a:xfrm>
          <a:prstGeom prst="rect">
            <a:avLst/>
          </a:prstGeom>
          <a:solidFill>
            <a:schemeClr val="bg1"/>
          </a:solidFill>
        </p:spPr>
        <p:txBody>
          <a:bodyPr wrap="square" rtlCol="0">
            <a:spAutoFit/>
          </a:bodyPr>
          <a:lstStyle/>
          <a:p>
            <a:r>
              <a:rPr lang="en-AU" sz="2000" dirty="0"/>
              <a:t>Living in rural/remote living</a:t>
            </a:r>
          </a:p>
        </p:txBody>
      </p:sp>
      <p:pic>
        <p:nvPicPr>
          <p:cNvPr id="4" name="Picture 3">
            <a:extLst>
              <a:ext uri="{FF2B5EF4-FFF2-40B4-BE49-F238E27FC236}">
                <a16:creationId xmlns:a16="http://schemas.microsoft.com/office/drawing/2014/main" xmlns="" id="{1A39B7D0-A97C-5FDD-28DA-6290A7DC2284}"/>
              </a:ext>
              <a:ext uri="{C183D7F6-B498-43B3-948B-1728B52AA6E4}">
                <adec:decorative xmlns:adec="http://schemas.microsoft.com/office/drawing/2017/decorative" xmlns=""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067" r="-2067"/>
          <a:stretch/>
        </p:blipFill>
        <p:spPr>
          <a:xfrm>
            <a:off x="0" y="1"/>
            <a:ext cx="12192000" cy="6873070"/>
          </a:xfrm>
          <a:prstGeom prst="rect">
            <a:avLst/>
          </a:prstGeom>
        </p:spPr>
      </p:pic>
      <p:sp>
        <p:nvSpPr>
          <p:cNvPr id="37" name="TextBox 36"/>
          <p:cNvSpPr txBox="1"/>
          <p:nvPr/>
        </p:nvSpPr>
        <p:spPr>
          <a:xfrm>
            <a:off x="7695344" y="4504013"/>
            <a:ext cx="2509415" cy="400110"/>
          </a:xfrm>
          <a:prstGeom prst="rect">
            <a:avLst/>
          </a:prstGeom>
          <a:solidFill>
            <a:schemeClr val="bg1"/>
          </a:solidFill>
        </p:spPr>
        <p:txBody>
          <a:bodyPr wrap="square" rtlCol="0">
            <a:spAutoFit/>
          </a:bodyPr>
          <a:lstStyle/>
          <a:p>
            <a:r>
              <a:rPr lang="en-AU" sz="2000" dirty="0" smtClean="0"/>
              <a:t>Indigenous Heritage</a:t>
            </a:r>
            <a:endParaRPr lang="en-AU" sz="2000" dirty="0"/>
          </a:p>
        </p:txBody>
      </p:sp>
    </p:spTree>
    <p:extLst>
      <p:ext uri="{BB962C8B-B14F-4D97-AF65-F5344CB8AC3E}">
        <p14:creationId xmlns:p14="http://schemas.microsoft.com/office/powerpoint/2010/main" val="1014473665"/>
      </p:ext>
    </p:extLst>
  </p:cSld>
  <p:clrMapOvr>
    <a:masterClrMapping/>
  </p:clrMapOvr>
  <mc:AlternateContent xmlns:mc="http://schemas.openxmlformats.org/markup-compatibility/2006" xmlns:p14="http://schemas.microsoft.com/office/powerpoint/2010/main">
    <mc:Choice Requires="p14">
      <p:transition spd="slow" p14:dur="2000" advTm="27486"/>
    </mc:Choice>
    <mc:Fallback xmlns="">
      <p:transition spd="slow" advTm="2748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4604" y="839963"/>
            <a:ext cx="10212052" cy="457200"/>
          </a:xfrm>
        </p:spPr>
        <p:txBody>
          <a:bodyPr>
            <a:noAutofit/>
          </a:bodyPr>
          <a:lstStyle/>
          <a:p>
            <a:r>
              <a:rPr lang="en-AU" sz="3200" dirty="0">
                <a:solidFill>
                  <a:srgbClr val="9C3C44"/>
                </a:solidFill>
                <a:latin typeface="Lato" panose="020F0502020204030203" pitchFamily="34" charset="0"/>
                <a:ea typeface="Lato" panose="020F0502020204030203" pitchFamily="34" charset="0"/>
                <a:cs typeface="Lato" panose="020F0502020204030203" pitchFamily="34" charset="0"/>
              </a:rPr>
              <a:t>People have overlapping identities and experiences </a:t>
            </a:r>
            <a:r>
              <a:rPr lang="en-AU" sz="3200" dirty="0">
                <a:solidFill>
                  <a:srgbClr val="222222"/>
                </a:solidFill>
                <a:latin typeface="arial" panose="020B0604020202020204" pitchFamily="34" charset="0"/>
              </a:rPr>
              <a:t/>
            </a:r>
            <a:br>
              <a:rPr lang="en-AU" sz="3200" dirty="0">
                <a:solidFill>
                  <a:srgbClr val="222222"/>
                </a:solidFill>
                <a:latin typeface="arial" panose="020B0604020202020204" pitchFamily="34" charset="0"/>
              </a:rPr>
            </a:br>
            <a:r>
              <a:rPr lang="en-AU" sz="3200" dirty="0">
                <a:solidFill>
                  <a:srgbClr val="222222"/>
                </a:solidFill>
                <a:latin typeface="arial" panose="020B0604020202020204" pitchFamily="34" charset="0"/>
              </a:rPr>
              <a:t/>
            </a:r>
            <a:br>
              <a:rPr lang="en-AU" sz="3200" dirty="0">
                <a:solidFill>
                  <a:srgbClr val="222222"/>
                </a:solidFill>
                <a:latin typeface="arial" panose="020B0604020202020204" pitchFamily="34" charset="0"/>
              </a:rPr>
            </a:br>
            <a:endParaRPr lang="en-AU" sz="3200" dirty="0">
              <a:solidFill>
                <a:srgbClr val="9C3C44"/>
              </a:solidFill>
            </a:endParaRPr>
          </a:p>
        </p:txBody>
      </p:sp>
      <p:sp>
        <p:nvSpPr>
          <p:cNvPr id="10" name="TextBox 9"/>
          <p:cNvSpPr txBox="1"/>
          <p:nvPr/>
        </p:nvSpPr>
        <p:spPr>
          <a:xfrm>
            <a:off x="2665138" y="3463449"/>
            <a:ext cx="1772207" cy="476071"/>
          </a:xfrm>
          <a:prstGeom prst="ellipse">
            <a:avLst/>
          </a:prstGeom>
          <a:solidFill>
            <a:srgbClr val="89C365">
              <a:alpha val="49020"/>
            </a:srgbClr>
          </a:solidFill>
        </p:spPr>
        <p:txBody>
          <a:bodyPr wrap="square" rtlCol="0">
            <a:spAutoFit/>
          </a:bodyPr>
          <a:lstStyle/>
          <a:p>
            <a:pPr algn="ctr"/>
            <a:r>
              <a:rPr lang="en-AU" sz="1600" dirty="0"/>
              <a:t>Employment </a:t>
            </a:r>
          </a:p>
        </p:txBody>
      </p:sp>
      <p:sp>
        <p:nvSpPr>
          <p:cNvPr id="13" name="TextBox 12"/>
          <p:cNvSpPr txBox="1"/>
          <p:nvPr/>
        </p:nvSpPr>
        <p:spPr>
          <a:xfrm>
            <a:off x="6141740" y="3301236"/>
            <a:ext cx="1760875" cy="852299"/>
          </a:xfrm>
          <a:prstGeom prst="ellipse">
            <a:avLst/>
          </a:prstGeom>
          <a:solidFill>
            <a:srgbClr val="F68100">
              <a:alpha val="50196"/>
            </a:srgbClr>
          </a:solidFill>
        </p:spPr>
        <p:txBody>
          <a:bodyPr wrap="square" rtlCol="0">
            <a:spAutoFit/>
          </a:bodyPr>
          <a:lstStyle/>
          <a:p>
            <a:pPr algn="ctr"/>
            <a:r>
              <a:rPr lang="en-AU" sz="1600" dirty="0"/>
              <a:t>Gender identity</a:t>
            </a:r>
          </a:p>
        </p:txBody>
      </p:sp>
      <p:sp>
        <p:nvSpPr>
          <p:cNvPr id="14" name="TextBox 13"/>
          <p:cNvSpPr txBox="1"/>
          <p:nvPr/>
        </p:nvSpPr>
        <p:spPr>
          <a:xfrm>
            <a:off x="8135728" y="2464709"/>
            <a:ext cx="1814159" cy="822305"/>
          </a:xfrm>
          <a:prstGeom prst="ellipse">
            <a:avLst/>
          </a:prstGeom>
          <a:solidFill>
            <a:srgbClr val="F68100">
              <a:alpha val="50980"/>
            </a:srgb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sz="1600" dirty="0"/>
              <a:t>Ethnic identity</a:t>
            </a:r>
          </a:p>
        </p:txBody>
      </p:sp>
      <p:sp>
        <p:nvSpPr>
          <p:cNvPr id="15" name="TextBox 14"/>
          <p:cNvSpPr txBox="1"/>
          <p:nvPr/>
        </p:nvSpPr>
        <p:spPr>
          <a:xfrm>
            <a:off x="6992915" y="2007002"/>
            <a:ext cx="2038977" cy="822305"/>
          </a:xfrm>
          <a:prstGeom prst="ellipse">
            <a:avLst/>
          </a:prstGeom>
          <a:solidFill>
            <a:srgbClr val="C55A11">
              <a:alpha val="18824"/>
            </a:srgbClr>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AU" sz="1600" dirty="0"/>
              <a:t>Temperament/Personality</a:t>
            </a:r>
          </a:p>
        </p:txBody>
      </p:sp>
      <p:sp>
        <p:nvSpPr>
          <p:cNvPr id="16" name="TextBox 15"/>
          <p:cNvSpPr txBox="1"/>
          <p:nvPr/>
        </p:nvSpPr>
        <p:spPr>
          <a:xfrm>
            <a:off x="4179696" y="4436012"/>
            <a:ext cx="1838013" cy="822305"/>
          </a:xfrm>
          <a:prstGeom prst="ellipse">
            <a:avLst/>
          </a:prstGeom>
          <a:solidFill>
            <a:srgbClr val="A9D18E">
              <a:alpha val="50980"/>
            </a:srgb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AU" sz="1600" dirty="0"/>
              <a:t>Life Experiences</a:t>
            </a:r>
          </a:p>
        </p:txBody>
      </p:sp>
      <p:sp>
        <p:nvSpPr>
          <p:cNvPr id="17" name="TextBox 16"/>
          <p:cNvSpPr txBox="1"/>
          <p:nvPr/>
        </p:nvSpPr>
        <p:spPr>
          <a:xfrm>
            <a:off x="3614202" y="2470355"/>
            <a:ext cx="1644299" cy="822305"/>
          </a:xfrm>
          <a:prstGeom prst="ellipse">
            <a:avLst/>
          </a:prstGeom>
          <a:solidFill>
            <a:srgbClr val="2F5597">
              <a:alpha val="43922"/>
            </a:srgbClr>
          </a:solidFill>
        </p:spPr>
        <p:txBody>
          <a:bodyPr wrap="square" rtlCol="0">
            <a:spAutoFit/>
          </a:bodyPr>
          <a:lstStyle/>
          <a:p>
            <a:pPr algn="ctr"/>
            <a:r>
              <a:rPr lang="en-AU" sz="1600" dirty="0"/>
              <a:t>Spiritual identity</a:t>
            </a:r>
          </a:p>
        </p:txBody>
      </p:sp>
      <p:sp>
        <p:nvSpPr>
          <p:cNvPr id="18" name="TextBox 17"/>
          <p:cNvSpPr txBox="1"/>
          <p:nvPr/>
        </p:nvSpPr>
        <p:spPr>
          <a:xfrm>
            <a:off x="6607709" y="2708861"/>
            <a:ext cx="1756535" cy="822305"/>
          </a:xfrm>
          <a:prstGeom prst="ellipse">
            <a:avLst/>
          </a:prstGeom>
          <a:solidFill>
            <a:srgbClr val="371541">
              <a:alpha val="41961"/>
            </a:srgbClr>
          </a:solidFill>
        </p:spPr>
        <p:txBody>
          <a:bodyPr wrap="square" rtlCol="0">
            <a:spAutoFit/>
          </a:bodyPr>
          <a:lstStyle/>
          <a:p>
            <a:pPr algn="ctr"/>
            <a:r>
              <a:rPr lang="en-AU" sz="1600" dirty="0"/>
              <a:t>Family culture</a:t>
            </a:r>
          </a:p>
        </p:txBody>
      </p:sp>
      <p:sp>
        <p:nvSpPr>
          <p:cNvPr id="19" name="TextBox 18"/>
          <p:cNvSpPr txBox="1"/>
          <p:nvPr/>
        </p:nvSpPr>
        <p:spPr>
          <a:xfrm>
            <a:off x="5863072" y="4331867"/>
            <a:ext cx="1574191" cy="822305"/>
          </a:xfrm>
          <a:prstGeom prst="ellipse">
            <a:avLst/>
          </a:prstGeom>
          <a:solidFill>
            <a:srgbClr val="2E75B6">
              <a:alpha val="50196"/>
            </a:srgb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AU" sz="1600" dirty="0"/>
              <a:t>Sexual Identity</a:t>
            </a:r>
          </a:p>
        </p:txBody>
      </p:sp>
      <p:sp>
        <p:nvSpPr>
          <p:cNvPr id="20" name="TextBox 19"/>
          <p:cNvSpPr txBox="1"/>
          <p:nvPr/>
        </p:nvSpPr>
        <p:spPr>
          <a:xfrm>
            <a:off x="3940034" y="3935716"/>
            <a:ext cx="1498197" cy="822305"/>
          </a:xfrm>
          <a:prstGeom prst="ellipse">
            <a:avLst/>
          </a:prstGeom>
          <a:solidFill>
            <a:srgbClr val="F68100">
              <a:alpha val="34118"/>
            </a:srgbClr>
          </a:solidFill>
        </p:spPr>
        <p:txBody>
          <a:bodyPr wrap="square" rtlCol="0">
            <a:spAutoFit/>
          </a:bodyPr>
          <a:lstStyle/>
          <a:p>
            <a:pPr algn="ctr"/>
            <a:r>
              <a:rPr lang="en-AU" sz="1600" dirty="0"/>
              <a:t>Family roles</a:t>
            </a:r>
          </a:p>
        </p:txBody>
      </p:sp>
      <p:sp>
        <p:nvSpPr>
          <p:cNvPr id="21" name="TextBox 20"/>
          <p:cNvSpPr txBox="1"/>
          <p:nvPr/>
        </p:nvSpPr>
        <p:spPr>
          <a:xfrm>
            <a:off x="3986708" y="3200637"/>
            <a:ext cx="1632146" cy="822305"/>
          </a:xfrm>
          <a:prstGeom prst="ellipse">
            <a:avLst/>
          </a:prstGeom>
          <a:solidFill>
            <a:srgbClr val="FFC000">
              <a:alpha val="47843"/>
            </a:srgbClr>
          </a:solidFill>
        </p:spPr>
        <p:txBody>
          <a:bodyPr wrap="square" rtlCol="0">
            <a:spAutoFit/>
          </a:bodyPr>
          <a:lstStyle/>
          <a:p>
            <a:pPr algn="ctr"/>
            <a:r>
              <a:rPr lang="en-AU" sz="1600" dirty="0"/>
              <a:t>Caring Roles</a:t>
            </a:r>
          </a:p>
        </p:txBody>
      </p:sp>
      <p:sp>
        <p:nvSpPr>
          <p:cNvPr id="22" name="TextBox 21"/>
          <p:cNvSpPr txBox="1"/>
          <p:nvPr/>
        </p:nvSpPr>
        <p:spPr>
          <a:xfrm>
            <a:off x="4946071" y="3788938"/>
            <a:ext cx="1906675" cy="822305"/>
          </a:xfrm>
          <a:prstGeom prst="ellipse">
            <a:avLst/>
          </a:prstGeom>
          <a:solidFill>
            <a:srgbClr val="92D050">
              <a:alpha val="47059"/>
            </a:srgbClr>
          </a:solidFill>
        </p:spPr>
        <p:txBody>
          <a:bodyPr wrap="square" rtlCol="0">
            <a:spAutoFit/>
          </a:bodyPr>
          <a:lstStyle/>
          <a:p>
            <a:pPr algn="ctr"/>
            <a:r>
              <a:rPr lang="en-AU" sz="1600" dirty="0"/>
              <a:t>Professional Identity</a:t>
            </a:r>
          </a:p>
        </p:txBody>
      </p:sp>
      <p:sp>
        <p:nvSpPr>
          <p:cNvPr id="23" name="TextBox 22"/>
          <p:cNvSpPr txBox="1"/>
          <p:nvPr/>
        </p:nvSpPr>
        <p:spPr>
          <a:xfrm>
            <a:off x="4856531" y="2694199"/>
            <a:ext cx="1932817" cy="822305"/>
          </a:xfrm>
          <a:prstGeom prst="ellipse">
            <a:avLst/>
          </a:prstGeom>
          <a:solidFill>
            <a:srgbClr val="C00000">
              <a:alpha val="21176"/>
            </a:srgbClr>
          </a:solidFill>
        </p:spPr>
        <p:txBody>
          <a:bodyPr wrap="square" rtlCol="0">
            <a:spAutoFit/>
          </a:bodyPr>
          <a:lstStyle/>
          <a:p>
            <a:pPr algn="ctr"/>
            <a:r>
              <a:rPr lang="en-AU" sz="1600" dirty="0"/>
              <a:t>Physical appearance</a:t>
            </a:r>
          </a:p>
        </p:txBody>
      </p:sp>
      <p:sp>
        <p:nvSpPr>
          <p:cNvPr id="24" name="TextBox 23"/>
          <p:cNvSpPr txBox="1"/>
          <p:nvPr/>
        </p:nvSpPr>
        <p:spPr>
          <a:xfrm>
            <a:off x="5708397" y="2213522"/>
            <a:ext cx="1684371" cy="822305"/>
          </a:xfrm>
          <a:prstGeom prst="ellipse">
            <a:avLst/>
          </a:prstGeom>
          <a:solidFill>
            <a:srgbClr val="2E75B6">
              <a:alpha val="52157"/>
            </a:srgbClr>
          </a:solidFill>
        </p:spPr>
        <p:txBody>
          <a:bodyPr wrap="square" rtlCol="0">
            <a:spAutoFit/>
          </a:bodyPr>
          <a:lstStyle/>
          <a:p>
            <a:pPr algn="ctr"/>
            <a:r>
              <a:rPr lang="en-AU" sz="1600" dirty="0"/>
              <a:t>Mental Health</a:t>
            </a:r>
          </a:p>
        </p:txBody>
      </p:sp>
      <p:sp>
        <p:nvSpPr>
          <p:cNvPr id="26" name="TextBox 25"/>
          <p:cNvSpPr txBox="1"/>
          <p:nvPr/>
        </p:nvSpPr>
        <p:spPr>
          <a:xfrm>
            <a:off x="6548742" y="3972492"/>
            <a:ext cx="1349567" cy="476071"/>
          </a:xfrm>
          <a:prstGeom prst="ellipse">
            <a:avLst/>
          </a:prstGeom>
          <a:solidFill>
            <a:srgbClr val="C00000">
              <a:alpha val="40000"/>
            </a:srgbClr>
          </a:solidFill>
        </p:spPr>
        <p:txBody>
          <a:bodyPr wrap="square" rtlCol="0">
            <a:spAutoFit/>
          </a:bodyPr>
          <a:lstStyle/>
          <a:p>
            <a:pPr algn="ctr"/>
            <a:r>
              <a:rPr lang="en-AU" sz="1600" dirty="0"/>
              <a:t>Income</a:t>
            </a:r>
          </a:p>
        </p:txBody>
      </p:sp>
      <p:sp>
        <p:nvSpPr>
          <p:cNvPr id="28" name="TextBox 27"/>
          <p:cNvSpPr txBox="1"/>
          <p:nvPr/>
        </p:nvSpPr>
        <p:spPr>
          <a:xfrm>
            <a:off x="7832929" y="3017932"/>
            <a:ext cx="1460830" cy="476071"/>
          </a:xfrm>
          <a:prstGeom prst="ellipse">
            <a:avLst/>
          </a:prstGeom>
          <a:solidFill>
            <a:srgbClr val="A9D18E">
              <a:alpha val="60000"/>
            </a:srgbClr>
          </a:solidFill>
        </p:spPr>
        <p:txBody>
          <a:bodyPr wrap="square" rtlCol="0">
            <a:spAutoFit/>
          </a:bodyPr>
          <a:lstStyle/>
          <a:p>
            <a:pPr algn="ctr"/>
            <a:r>
              <a:rPr lang="en-AU" sz="1600" dirty="0"/>
              <a:t>Language</a:t>
            </a:r>
          </a:p>
        </p:txBody>
      </p:sp>
      <p:sp>
        <p:nvSpPr>
          <p:cNvPr id="29" name="TextBox 28"/>
          <p:cNvSpPr txBox="1"/>
          <p:nvPr/>
        </p:nvSpPr>
        <p:spPr>
          <a:xfrm>
            <a:off x="7410544" y="3386337"/>
            <a:ext cx="1905045" cy="908864"/>
          </a:xfrm>
          <a:prstGeom prst="ellipse">
            <a:avLst/>
          </a:prstGeom>
          <a:solidFill>
            <a:srgbClr val="2F5597">
              <a:alpha val="47843"/>
            </a:srgbClr>
          </a:solidFill>
        </p:spPr>
        <p:txBody>
          <a:bodyPr wrap="square" rtlCol="0">
            <a:spAutoFit/>
          </a:bodyPr>
          <a:lstStyle/>
          <a:p>
            <a:pPr algn="ctr"/>
            <a:r>
              <a:rPr lang="en-AU" sz="1600" dirty="0"/>
              <a:t>Migration</a:t>
            </a:r>
            <a:r>
              <a:rPr lang="en-AU" sz="2000" dirty="0"/>
              <a:t> </a:t>
            </a:r>
            <a:r>
              <a:rPr lang="en-AU" sz="1600" dirty="0"/>
              <a:t>journey</a:t>
            </a:r>
            <a:endParaRPr lang="en-AU" sz="2000" dirty="0"/>
          </a:p>
        </p:txBody>
      </p:sp>
      <p:sp>
        <p:nvSpPr>
          <p:cNvPr id="31" name="TextBox 30"/>
          <p:cNvSpPr txBox="1"/>
          <p:nvPr/>
        </p:nvSpPr>
        <p:spPr>
          <a:xfrm>
            <a:off x="2122001" y="4540480"/>
            <a:ext cx="2594556" cy="822305"/>
          </a:xfrm>
          <a:prstGeom prst="ellipse">
            <a:avLst/>
          </a:prstGeom>
          <a:solidFill>
            <a:srgbClr val="88B6E0">
              <a:alpha val="60000"/>
            </a:srgbClr>
          </a:solidFill>
        </p:spPr>
        <p:txBody>
          <a:bodyPr wrap="square" rtlCol="0">
            <a:spAutoFit/>
          </a:bodyPr>
          <a:lstStyle/>
          <a:p>
            <a:pPr algn="ctr"/>
            <a:r>
              <a:rPr lang="en-AU" sz="1600" dirty="0"/>
              <a:t>Suburban </a:t>
            </a:r>
            <a:r>
              <a:rPr lang="en-AU" sz="1600" dirty="0" smtClean="0"/>
              <a:t>identity</a:t>
            </a:r>
          </a:p>
          <a:p>
            <a:pPr algn="ctr"/>
            <a:endParaRPr lang="en-AU" sz="1600" dirty="0"/>
          </a:p>
        </p:txBody>
      </p:sp>
      <p:sp>
        <p:nvSpPr>
          <p:cNvPr id="93" name="TextBox 92"/>
          <p:cNvSpPr txBox="1"/>
          <p:nvPr/>
        </p:nvSpPr>
        <p:spPr>
          <a:xfrm>
            <a:off x="4137952" y="1959120"/>
            <a:ext cx="2136384" cy="822305"/>
          </a:xfrm>
          <a:prstGeom prst="ellipse">
            <a:avLst/>
          </a:prstGeom>
          <a:solidFill>
            <a:srgbClr val="FFC000">
              <a:alpha val="49020"/>
            </a:srgb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AU" sz="1600" dirty="0"/>
              <a:t>Ideologies and political views</a:t>
            </a:r>
          </a:p>
        </p:txBody>
      </p:sp>
      <p:sp>
        <p:nvSpPr>
          <p:cNvPr id="9" name="TextBox 8"/>
          <p:cNvSpPr txBox="1"/>
          <p:nvPr/>
        </p:nvSpPr>
        <p:spPr>
          <a:xfrm>
            <a:off x="3364885" y="3079739"/>
            <a:ext cx="952861" cy="476071"/>
          </a:xfrm>
          <a:prstGeom prst="ellipse">
            <a:avLst/>
          </a:prstGeom>
          <a:solidFill>
            <a:srgbClr val="FF7C80">
              <a:alpha val="60784"/>
            </a:srgbClr>
          </a:solidFill>
        </p:spPr>
        <p:txBody>
          <a:bodyPr wrap="square" rtlCol="0">
            <a:spAutoFit/>
          </a:bodyPr>
          <a:lstStyle/>
          <a:p>
            <a:pPr algn="ctr"/>
            <a:r>
              <a:rPr lang="en-AU" sz="1600" dirty="0"/>
              <a:t>Age</a:t>
            </a:r>
          </a:p>
        </p:txBody>
      </p:sp>
      <p:sp>
        <p:nvSpPr>
          <p:cNvPr id="25" name="TextBox 24"/>
          <p:cNvSpPr txBox="1"/>
          <p:nvPr/>
        </p:nvSpPr>
        <p:spPr>
          <a:xfrm>
            <a:off x="5320065" y="3414962"/>
            <a:ext cx="1198101" cy="476071"/>
          </a:xfrm>
          <a:prstGeom prst="ellipse">
            <a:avLst/>
          </a:prstGeom>
          <a:solidFill>
            <a:srgbClr val="00B0F0">
              <a:alpha val="21176"/>
            </a:srgbClr>
          </a:solidFill>
        </p:spPr>
        <p:txBody>
          <a:bodyPr wrap="square" rtlCol="0">
            <a:spAutoFit/>
          </a:bodyPr>
          <a:lstStyle/>
          <a:p>
            <a:pPr algn="ctr"/>
            <a:r>
              <a:rPr lang="en-AU" sz="1600" dirty="0"/>
              <a:t>Health</a:t>
            </a:r>
          </a:p>
        </p:txBody>
      </p:sp>
      <p:sp>
        <p:nvSpPr>
          <p:cNvPr id="27" name="TextBox 26"/>
          <p:cNvSpPr txBox="1"/>
          <p:nvPr/>
        </p:nvSpPr>
        <p:spPr>
          <a:xfrm>
            <a:off x="8697617" y="3285295"/>
            <a:ext cx="1548747" cy="476071"/>
          </a:xfrm>
          <a:prstGeom prst="ellipse">
            <a:avLst/>
          </a:prstGeom>
          <a:solidFill>
            <a:srgbClr val="FFC000">
              <a:alpha val="49020"/>
            </a:srgb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AU" sz="1600" dirty="0"/>
              <a:t>Geography</a:t>
            </a:r>
          </a:p>
        </p:txBody>
      </p:sp>
      <p:sp>
        <p:nvSpPr>
          <p:cNvPr id="4" name="Rectangle 3"/>
          <p:cNvSpPr/>
          <p:nvPr/>
        </p:nvSpPr>
        <p:spPr>
          <a:xfrm>
            <a:off x="1867776" y="5737901"/>
            <a:ext cx="9337978" cy="707886"/>
          </a:xfrm>
          <a:prstGeom prst="rect">
            <a:avLst/>
          </a:prstGeom>
        </p:spPr>
        <p:txBody>
          <a:bodyPr wrap="square">
            <a:spAutoFit/>
          </a:bodyPr>
          <a:lstStyle/>
          <a:p>
            <a:r>
              <a:rPr lang="en-AU" sz="2000" dirty="0">
                <a:solidFill>
                  <a:schemeClr val="dk1"/>
                </a:solidFill>
              </a:rPr>
              <a:t>Understanding how diversity characteristics intersect can guide us towards holistic and person centred care</a:t>
            </a:r>
          </a:p>
        </p:txBody>
      </p:sp>
      <p:sp>
        <p:nvSpPr>
          <p:cNvPr id="30" name="TextBox 29"/>
          <p:cNvSpPr txBox="1"/>
          <p:nvPr/>
        </p:nvSpPr>
        <p:spPr>
          <a:xfrm>
            <a:off x="2477058" y="3822974"/>
            <a:ext cx="2274287" cy="822305"/>
          </a:xfrm>
          <a:prstGeom prst="ellipse">
            <a:avLst/>
          </a:prstGeom>
          <a:solidFill>
            <a:srgbClr val="FFC000">
              <a:alpha val="49020"/>
            </a:srgb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AU" sz="1600" dirty="0"/>
              <a:t>Living with a disability</a:t>
            </a:r>
          </a:p>
        </p:txBody>
      </p:sp>
      <p:sp>
        <p:nvSpPr>
          <p:cNvPr id="32" name="TextBox 31"/>
          <p:cNvSpPr txBox="1"/>
          <p:nvPr/>
        </p:nvSpPr>
        <p:spPr>
          <a:xfrm>
            <a:off x="5692705" y="1883299"/>
            <a:ext cx="1669830" cy="476071"/>
          </a:xfrm>
          <a:prstGeom prst="ellipse">
            <a:avLst/>
          </a:prstGeom>
          <a:solidFill>
            <a:srgbClr val="89C365">
              <a:alpha val="49020"/>
            </a:srgbClr>
          </a:solidFill>
        </p:spPr>
        <p:txBody>
          <a:bodyPr wrap="square" rtlCol="0">
            <a:spAutoFit/>
          </a:bodyPr>
          <a:lstStyle/>
          <a:p>
            <a:pPr algn="ctr"/>
            <a:r>
              <a:rPr lang="en-AU" sz="1600" dirty="0"/>
              <a:t>Education </a:t>
            </a:r>
          </a:p>
        </p:txBody>
      </p:sp>
      <p:sp>
        <p:nvSpPr>
          <p:cNvPr id="34" name="TextBox 33"/>
          <p:cNvSpPr txBox="1"/>
          <p:nvPr/>
        </p:nvSpPr>
        <p:spPr>
          <a:xfrm>
            <a:off x="7207803" y="4200090"/>
            <a:ext cx="1669859" cy="476071"/>
          </a:xfrm>
          <a:prstGeom prst="ellipse">
            <a:avLst/>
          </a:prstGeom>
          <a:solidFill>
            <a:srgbClr val="A9D18E">
              <a:alpha val="50980"/>
            </a:srgb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AU" sz="1600" dirty="0"/>
              <a:t>Housing</a:t>
            </a:r>
          </a:p>
        </p:txBody>
      </p:sp>
      <p:pic>
        <p:nvPicPr>
          <p:cNvPr id="6" name="Picture 5">
            <a:extLst>
              <a:ext uri="{FF2B5EF4-FFF2-40B4-BE49-F238E27FC236}">
                <a16:creationId xmlns:a16="http://schemas.microsoft.com/office/drawing/2014/main" xmlns="" id="{7758384C-28E3-A5EB-A7CE-F811F476DCC5}"/>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067" r="-2067"/>
          <a:stretch/>
        </p:blipFill>
        <p:spPr>
          <a:xfrm>
            <a:off x="0" y="-31158"/>
            <a:ext cx="12192000" cy="6910310"/>
          </a:xfrm>
          <a:prstGeom prst="rect">
            <a:avLst/>
          </a:prstGeom>
        </p:spPr>
      </p:pic>
      <p:sp>
        <p:nvSpPr>
          <p:cNvPr id="35" name="TextBox 34"/>
          <p:cNvSpPr txBox="1"/>
          <p:nvPr/>
        </p:nvSpPr>
        <p:spPr>
          <a:xfrm>
            <a:off x="8864636" y="1881081"/>
            <a:ext cx="1842708" cy="822305"/>
          </a:xfrm>
          <a:prstGeom prst="ellipse">
            <a:avLst/>
          </a:prstGeom>
          <a:solidFill>
            <a:srgbClr val="FFC000">
              <a:alpha val="49020"/>
            </a:srgb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AU" sz="1600" dirty="0"/>
              <a:t>Living with a disability</a:t>
            </a:r>
          </a:p>
        </p:txBody>
      </p:sp>
      <p:sp>
        <p:nvSpPr>
          <p:cNvPr id="36" name="TextBox 35"/>
          <p:cNvSpPr txBox="1"/>
          <p:nvPr/>
        </p:nvSpPr>
        <p:spPr>
          <a:xfrm>
            <a:off x="6917440" y="4547425"/>
            <a:ext cx="1709917" cy="822305"/>
          </a:xfrm>
          <a:prstGeom prst="ellipse">
            <a:avLst/>
          </a:prstGeom>
          <a:solidFill>
            <a:srgbClr val="F68100">
              <a:alpha val="50980"/>
            </a:srgb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sz="1600" dirty="0" smtClean="0"/>
              <a:t>Indigenous Heritage</a:t>
            </a:r>
            <a:endParaRPr lang="en-AU" sz="1600" dirty="0"/>
          </a:p>
        </p:txBody>
      </p:sp>
    </p:spTree>
    <p:extLst>
      <p:ext uri="{BB962C8B-B14F-4D97-AF65-F5344CB8AC3E}">
        <p14:creationId xmlns:p14="http://schemas.microsoft.com/office/powerpoint/2010/main" val="2222635033"/>
      </p:ext>
    </p:extLst>
  </p:cSld>
  <p:clrMapOvr>
    <a:masterClrMapping/>
  </p:clrMapOvr>
  <mc:AlternateContent xmlns:mc="http://schemas.openxmlformats.org/markup-compatibility/2006" xmlns:p14="http://schemas.microsoft.com/office/powerpoint/2010/main">
    <mc:Choice Requires="p14">
      <p:transition spd="slow" p14:dur="2000" advTm="43576"/>
    </mc:Choice>
    <mc:Fallback xmlns="">
      <p:transition spd="slow" advTm="4357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564578" y="2044310"/>
            <a:ext cx="2471596" cy="2637574"/>
            <a:chOff x="7623017" y="2101365"/>
            <a:chExt cx="2471596" cy="2637574"/>
          </a:xfrm>
        </p:grpSpPr>
        <p:sp>
          <p:nvSpPr>
            <p:cNvPr id="8" name="Cube 7"/>
            <p:cNvSpPr/>
            <p:nvPr/>
          </p:nvSpPr>
          <p:spPr>
            <a:xfrm>
              <a:off x="7623017" y="2101365"/>
              <a:ext cx="2471596" cy="2637574"/>
            </a:xfrm>
            <a:prstGeom prst="cube">
              <a:avLst/>
            </a:prstGeom>
            <a:solidFill>
              <a:srgbClr val="9C3C4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9" name="TextBox 8"/>
            <p:cNvSpPr txBox="1"/>
            <p:nvPr/>
          </p:nvSpPr>
          <p:spPr>
            <a:xfrm>
              <a:off x="7623017" y="3250193"/>
              <a:ext cx="1865013" cy="646331"/>
            </a:xfrm>
            <a:prstGeom prst="rect">
              <a:avLst/>
            </a:prstGeom>
            <a:noFill/>
          </p:spPr>
          <p:txBody>
            <a:bodyPr wrap="square" rtlCol="0">
              <a:spAutoFit/>
            </a:bodyPr>
            <a:lstStyle/>
            <a:p>
              <a:pPr algn="ctr"/>
              <a:r>
                <a:rPr lang="en-AU" sz="3600" dirty="0">
                  <a:solidFill>
                    <a:schemeClr val="bg1"/>
                  </a:solidFill>
                </a:rPr>
                <a:t>Inclusion</a:t>
              </a:r>
            </a:p>
          </p:txBody>
        </p:sp>
      </p:grpSp>
      <p:sp>
        <p:nvSpPr>
          <p:cNvPr id="3" name="Rectangle 2"/>
          <p:cNvSpPr/>
          <p:nvPr/>
        </p:nvSpPr>
        <p:spPr>
          <a:xfrm>
            <a:off x="2157863" y="1285605"/>
            <a:ext cx="5797235" cy="4154984"/>
          </a:xfrm>
          <a:prstGeom prst="rect">
            <a:avLst/>
          </a:prstGeom>
        </p:spPr>
        <p:txBody>
          <a:bodyPr wrap="square">
            <a:spAutoFit/>
          </a:bodyPr>
          <a:lstStyle/>
          <a:p>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Inclusion is positive action taken to help consumers participate and be represented in all areas. </a:t>
            </a:r>
          </a:p>
          <a:p>
            <a:endParaRPr lang="en-AU" sz="2400" dirty="0">
              <a:solidFill>
                <a:srgbClr val="371541"/>
              </a:solidFill>
              <a:latin typeface="Lato" panose="020F0502020204030203" pitchFamily="34" charset="0"/>
              <a:ea typeface="Lato" panose="020F0502020204030203" pitchFamily="34" charset="0"/>
              <a:cs typeface="Lato" panose="020F0502020204030203" pitchFamily="34" charset="0"/>
            </a:endParaRPr>
          </a:p>
          <a:p>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Inclusion is where environments are welcoming, people feel comfortable to be themselves and they are empowered. </a:t>
            </a:r>
          </a:p>
          <a:p>
            <a:endParaRPr lang="en-AU" sz="2400" dirty="0">
              <a:solidFill>
                <a:srgbClr val="371541"/>
              </a:solidFill>
              <a:latin typeface="Lato" panose="020F0502020204030203" pitchFamily="34" charset="0"/>
              <a:ea typeface="Lato" panose="020F0502020204030203" pitchFamily="34" charset="0"/>
              <a:cs typeface="Lato" panose="020F0502020204030203" pitchFamily="34" charset="0"/>
            </a:endParaRPr>
          </a:p>
          <a:p>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Creating inclusive services and environments means addressing power and privilege imbalances. </a:t>
            </a:r>
          </a:p>
        </p:txBody>
      </p:sp>
    </p:spTree>
    <p:extLst>
      <p:ext uri="{BB962C8B-B14F-4D97-AF65-F5344CB8AC3E}">
        <p14:creationId xmlns:p14="http://schemas.microsoft.com/office/powerpoint/2010/main" val="3847692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62954" y="1401481"/>
            <a:ext cx="9144000" cy="3252000"/>
          </a:xfrm>
          <a:prstGeom prst="rect">
            <a:avLst/>
          </a:prstGeom>
        </p:spPr>
        <p:txBody>
          <a:bodyPr>
            <a:noAutofit/>
          </a:bodyPr>
          <a:lstStyle>
            <a:lvl1pPr algn="l" rtl="0" fontAlgn="base">
              <a:spcBef>
                <a:spcPct val="0"/>
              </a:spcBef>
              <a:spcAft>
                <a:spcPct val="0"/>
              </a:spcAft>
              <a:defRPr sz="2400">
                <a:solidFill>
                  <a:srgbClr val="FF7F00"/>
                </a:solidFill>
                <a:latin typeface="+mj-lt"/>
                <a:ea typeface="+mj-ea"/>
                <a:cs typeface="+mj-cs"/>
              </a:defRPr>
            </a:lvl1pPr>
            <a:lvl2pPr algn="l" rtl="0" fontAlgn="base">
              <a:spcBef>
                <a:spcPct val="0"/>
              </a:spcBef>
              <a:spcAft>
                <a:spcPct val="0"/>
              </a:spcAft>
              <a:defRPr sz="2400">
                <a:solidFill>
                  <a:srgbClr val="FF7F00"/>
                </a:solidFill>
                <a:latin typeface="Verdana" charset="0"/>
              </a:defRPr>
            </a:lvl2pPr>
            <a:lvl3pPr algn="l" rtl="0" fontAlgn="base">
              <a:spcBef>
                <a:spcPct val="0"/>
              </a:spcBef>
              <a:spcAft>
                <a:spcPct val="0"/>
              </a:spcAft>
              <a:defRPr sz="2400">
                <a:solidFill>
                  <a:srgbClr val="FF7F00"/>
                </a:solidFill>
                <a:latin typeface="Verdana" charset="0"/>
              </a:defRPr>
            </a:lvl3pPr>
            <a:lvl4pPr algn="l" rtl="0" fontAlgn="base">
              <a:spcBef>
                <a:spcPct val="0"/>
              </a:spcBef>
              <a:spcAft>
                <a:spcPct val="0"/>
              </a:spcAft>
              <a:defRPr sz="2400">
                <a:solidFill>
                  <a:srgbClr val="FF7F00"/>
                </a:solidFill>
                <a:latin typeface="Verdana" charset="0"/>
              </a:defRPr>
            </a:lvl4pPr>
            <a:lvl5pPr algn="l" rtl="0" fontAlgn="base">
              <a:spcBef>
                <a:spcPct val="0"/>
              </a:spcBef>
              <a:spcAft>
                <a:spcPct val="0"/>
              </a:spcAft>
              <a:defRPr sz="2400">
                <a:solidFill>
                  <a:srgbClr val="FF7F00"/>
                </a:solidFill>
                <a:latin typeface="Verdana" charset="0"/>
              </a:defRPr>
            </a:lvl5pPr>
            <a:lvl6pPr marL="457200" algn="l" rtl="0" fontAlgn="base">
              <a:spcBef>
                <a:spcPct val="0"/>
              </a:spcBef>
              <a:spcAft>
                <a:spcPct val="0"/>
              </a:spcAft>
              <a:defRPr sz="2400">
                <a:solidFill>
                  <a:srgbClr val="FF7F00"/>
                </a:solidFill>
                <a:latin typeface="Verdana" charset="0"/>
              </a:defRPr>
            </a:lvl6pPr>
            <a:lvl7pPr marL="914400" algn="l" rtl="0" fontAlgn="base">
              <a:spcBef>
                <a:spcPct val="0"/>
              </a:spcBef>
              <a:spcAft>
                <a:spcPct val="0"/>
              </a:spcAft>
              <a:defRPr sz="2400">
                <a:solidFill>
                  <a:srgbClr val="FF7F00"/>
                </a:solidFill>
                <a:latin typeface="Verdana" charset="0"/>
              </a:defRPr>
            </a:lvl7pPr>
            <a:lvl8pPr marL="1371600" algn="l" rtl="0" fontAlgn="base">
              <a:spcBef>
                <a:spcPct val="0"/>
              </a:spcBef>
              <a:spcAft>
                <a:spcPct val="0"/>
              </a:spcAft>
              <a:defRPr sz="2400">
                <a:solidFill>
                  <a:srgbClr val="FF7F00"/>
                </a:solidFill>
                <a:latin typeface="Verdana" charset="0"/>
              </a:defRPr>
            </a:lvl8pPr>
            <a:lvl9pPr marL="1828800" algn="l" rtl="0" fontAlgn="base">
              <a:spcBef>
                <a:spcPct val="0"/>
              </a:spcBef>
              <a:spcAft>
                <a:spcPct val="0"/>
              </a:spcAft>
              <a:defRPr sz="2400">
                <a:solidFill>
                  <a:srgbClr val="FF7F00"/>
                </a:solidFill>
                <a:latin typeface="Verdana" charset="0"/>
              </a:defRPr>
            </a:lvl9pPr>
          </a:lstStyle>
          <a:p>
            <a:endParaRPr lang="en-AU" sz="5400" dirty="0">
              <a:solidFill>
                <a:srgbClr val="9C3C44"/>
              </a:solidFill>
            </a:endParaRPr>
          </a:p>
        </p:txBody>
      </p:sp>
      <p:sp>
        <p:nvSpPr>
          <p:cNvPr id="6" name="Rectangle 5"/>
          <p:cNvSpPr/>
          <p:nvPr/>
        </p:nvSpPr>
        <p:spPr>
          <a:xfrm>
            <a:off x="1741719" y="132162"/>
            <a:ext cx="8371002" cy="1077218"/>
          </a:xfrm>
          <a:prstGeom prst="rect">
            <a:avLst/>
          </a:prstGeom>
        </p:spPr>
        <p:txBody>
          <a:bodyPr wrap="square">
            <a:spAutoFit/>
          </a:bodyPr>
          <a:lstStyle/>
          <a:p>
            <a:pPr marL="0" indent="0">
              <a:buNone/>
            </a:pPr>
            <a:r>
              <a:rPr lang="en-AU" sz="3200" dirty="0">
                <a:solidFill>
                  <a:srgbClr val="FF7F00"/>
                </a:solidFill>
                <a:latin typeface="Lato" panose="020F0502020204030203" pitchFamily="34" charset="0"/>
                <a:ea typeface="Lato" panose="020F0502020204030203" pitchFamily="34" charset="0"/>
                <a:cs typeface="Lato" panose="020F0502020204030203" pitchFamily="34" charset="0"/>
              </a:rPr>
              <a:t>Diversity and inclusion in the aged care sector</a:t>
            </a:r>
          </a:p>
        </p:txBody>
      </p:sp>
      <p:pic>
        <p:nvPicPr>
          <p:cNvPr id="7" name="Picture 6"/>
          <p:cNvPicPr>
            <a:picLocks noChangeAspect="1"/>
          </p:cNvPicPr>
          <p:nvPr/>
        </p:nvPicPr>
        <p:blipFill>
          <a:blip r:embed="rId3"/>
          <a:stretch>
            <a:fillRect/>
          </a:stretch>
        </p:blipFill>
        <p:spPr>
          <a:xfrm rot="878502">
            <a:off x="7122888" y="1615253"/>
            <a:ext cx="3378178" cy="47673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Content Placeholder 2"/>
          <p:cNvSpPr txBox="1">
            <a:spLocks/>
          </p:cNvSpPr>
          <p:nvPr/>
        </p:nvSpPr>
        <p:spPr>
          <a:xfrm>
            <a:off x="1896177" y="1401481"/>
            <a:ext cx="4679035" cy="395118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Aged Care Diversity Framework (2017)</a:t>
            </a:r>
          </a:p>
          <a:p>
            <a:pPr marL="0" indent="0">
              <a:lnSpc>
                <a:spcPct val="150000"/>
              </a:lnSpc>
              <a:buNone/>
            </a:pPr>
            <a:endParaRPr lang="en-AU" sz="2400" dirty="0">
              <a:solidFill>
                <a:srgbClr val="371541"/>
              </a:solidFill>
              <a:latin typeface="Lato" panose="020F0502020204030203" pitchFamily="34" charset="0"/>
              <a:ea typeface="Lato" panose="020F0502020204030203" pitchFamily="34" charset="0"/>
              <a:cs typeface="Lato" panose="020F0502020204030203" pitchFamily="34" charset="0"/>
            </a:endParaRPr>
          </a:p>
          <a:p>
            <a:pPr marL="0" indent="0">
              <a:lnSpc>
                <a:spcPct val="150000"/>
              </a:lnSpc>
              <a:spcAft>
                <a:spcPts val="600"/>
              </a:spcAft>
              <a:buNone/>
            </a:pPr>
            <a:r>
              <a:rPr lang="en-AU" sz="2400" dirty="0">
                <a:solidFill>
                  <a:srgbClr val="371541"/>
                </a:solidFill>
                <a:latin typeface="Lato" panose="020F0502020204030203" pitchFamily="34" charset="0"/>
                <a:ea typeface="Lato" panose="020F0502020204030203" pitchFamily="34" charset="0"/>
                <a:cs typeface="Lato" panose="020F0502020204030203" pitchFamily="34" charset="0"/>
              </a:rPr>
              <a:t>The diversity framework works to embed diversity in the design and delivery of aged care services. </a:t>
            </a:r>
          </a:p>
          <a:p>
            <a:pPr marL="0" indent="0">
              <a:lnSpc>
                <a:spcPct val="150000"/>
              </a:lnSpc>
              <a:spcAft>
                <a:spcPts val="600"/>
              </a:spcAft>
              <a:buNone/>
            </a:pPr>
            <a:r>
              <a:rPr lang="en-AU" sz="1800" dirty="0">
                <a:solidFill>
                  <a:srgbClr val="371541"/>
                </a:solidFill>
              </a:rPr>
              <a:t> </a:t>
            </a:r>
          </a:p>
          <a:p>
            <a:pPr marL="0" indent="0">
              <a:lnSpc>
                <a:spcPct val="170000"/>
              </a:lnSpc>
              <a:spcAft>
                <a:spcPts val="600"/>
              </a:spcAft>
              <a:buNone/>
            </a:pPr>
            <a:endParaRPr lang="en-AU" sz="1000" dirty="0">
              <a:solidFill>
                <a:srgbClr val="371541"/>
              </a:solidFill>
            </a:endParaRPr>
          </a:p>
          <a:p>
            <a:pPr marL="342900" lvl="1" indent="0">
              <a:buNone/>
            </a:pPr>
            <a:endParaRPr lang="en-AU" sz="800" u="sng" dirty="0">
              <a:solidFill>
                <a:srgbClr val="371541"/>
              </a:solidFill>
            </a:endParaRPr>
          </a:p>
          <a:p>
            <a:pPr marL="342900" lvl="1" indent="0">
              <a:buNone/>
            </a:pPr>
            <a:endParaRPr lang="en-AU" sz="600" dirty="0">
              <a:solidFill>
                <a:srgbClr val="371541"/>
              </a:solidFill>
            </a:endParaRPr>
          </a:p>
          <a:p>
            <a:pPr marL="0" indent="0">
              <a:buNone/>
            </a:pPr>
            <a:r>
              <a:rPr lang="en-AU" sz="800" dirty="0">
                <a:solidFill>
                  <a:srgbClr val="371541"/>
                </a:solidFill>
              </a:rPr>
              <a:t> </a:t>
            </a:r>
            <a:endParaRPr lang="en-AU" sz="600" dirty="0">
              <a:solidFill>
                <a:srgbClr val="371541"/>
              </a:solidFill>
            </a:endParaRPr>
          </a:p>
          <a:p>
            <a:endParaRPr lang="en-AU" sz="600" dirty="0">
              <a:solidFill>
                <a:srgbClr val="371541"/>
              </a:solidFill>
            </a:endParaRPr>
          </a:p>
        </p:txBody>
      </p:sp>
      <p:pic>
        <p:nvPicPr>
          <p:cNvPr id="2" name="Picture 1">
            <a:extLst>
              <a:ext uri="{FF2B5EF4-FFF2-40B4-BE49-F238E27FC236}">
                <a16:creationId xmlns:a16="http://schemas.microsoft.com/office/drawing/2014/main" xmlns="" id="{E0BB6EB5-0A43-70D6-3EA1-A55233C8D733}"/>
              </a:ext>
              <a:ext uri="{C183D7F6-B498-43B3-948B-1728B52AA6E4}">
                <adec:decorative xmlns:adec="http://schemas.microsoft.com/office/drawing/2017/decorative" xmlns=""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067" r="-2067"/>
          <a:stretch/>
        </p:blipFill>
        <p:spPr>
          <a:xfrm>
            <a:off x="-149087" y="0"/>
            <a:ext cx="12192000" cy="6858000"/>
          </a:xfrm>
          <a:prstGeom prst="rect">
            <a:avLst/>
          </a:prstGeom>
        </p:spPr>
      </p:pic>
    </p:spTree>
    <p:extLst>
      <p:ext uri="{BB962C8B-B14F-4D97-AF65-F5344CB8AC3E}">
        <p14:creationId xmlns:p14="http://schemas.microsoft.com/office/powerpoint/2010/main" val="1175018656"/>
      </p:ext>
    </p:extLst>
  </p:cSld>
  <p:clrMapOvr>
    <a:masterClrMapping/>
  </p:clrMapOvr>
  <mc:AlternateContent xmlns:mc="http://schemas.openxmlformats.org/markup-compatibility/2006" xmlns:p14="http://schemas.microsoft.com/office/powerpoint/2010/main">
    <mc:Choice Requires="p14">
      <p:transition spd="slow" p14:dur="2000" advTm="4682"/>
    </mc:Choice>
    <mc:Fallback xmlns="">
      <p:transition spd="slow" advTm="468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7A90F9E-8DDE-3F43-8270-195B9B2383C3}"/>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pic>
        <p:nvPicPr>
          <p:cNvPr id="11" name="Picture 6" descr="Walking Cartoon Man Clip Art"/>
          <p:cNvPicPr>
            <a:picLocks noChangeAspect="1" noChangeArrowheads="1"/>
          </p:cNvPicPr>
          <p:nvPr/>
        </p:nvPicPr>
        <p:blipFill>
          <a:blip r:embed="rId4" cstate="print"/>
          <a:srcRect/>
          <a:stretch>
            <a:fillRect/>
          </a:stretch>
        </p:blipFill>
        <p:spPr bwMode="auto">
          <a:xfrm>
            <a:off x="120463921" y="-26046112"/>
            <a:ext cx="2286000" cy="2838450"/>
          </a:xfrm>
          <a:prstGeom prst="rect">
            <a:avLst/>
          </a:prstGeom>
          <a:noFill/>
        </p:spPr>
      </p:pic>
      <p:pic>
        <p:nvPicPr>
          <p:cNvPr id="20" name="Picture 6" descr="Walking Cartoon Man Clip Art"/>
          <p:cNvPicPr>
            <a:picLocks noChangeAspect="1" noChangeArrowheads="1"/>
          </p:cNvPicPr>
          <p:nvPr/>
        </p:nvPicPr>
        <p:blipFill>
          <a:blip r:embed="rId4" cstate="print"/>
          <a:srcRect/>
          <a:stretch>
            <a:fillRect/>
          </a:stretch>
        </p:blipFill>
        <p:spPr bwMode="auto">
          <a:xfrm>
            <a:off x="119124009" y="-26046112"/>
            <a:ext cx="2286000" cy="2838450"/>
          </a:xfrm>
          <a:prstGeom prst="rect">
            <a:avLst/>
          </a:prstGeom>
          <a:noFill/>
        </p:spPr>
      </p:pic>
      <p:sp>
        <p:nvSpPr>
          <p:cNvPr id="14" name="Title 1"/>
          <p:cNvSpPr txBox="1">
            <a:spLocks/>
          </p:cNvSpPr>
          <p:nvPr/>
        </p:nvSpPr>
        <p:spPr>
          <a:xfrm>
            <a:off x="1800000" y="540000"/>
            <a:ext cx="7239000"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dirty="0">
                <a:solidFill>
                  <a:srgbClr val="9C3C44"/>
                </a:solidFill>
                <a:latin typeface="Lato" panose="020F0502020204030203" pitchFamily="34" charset="77"/>
              </a:rPr>
              <a:t>Acknowledgement of Country</a:t>
            </a:r>
          </a:p>
        </p:txBody>
      </p:sp>
      <p:sp>
        <p:nvSpPr>
          <p:cNvPr id="15" name="Content Placeholder 2"/>
          <p:cNvSpPr txBox="1">
            <a:spLocks/>
          </p:cNvSpPr>
          <p:nvPr/>
        </p:nvSpPr>
        <p:spPr>
          <a:xfrm>
            <a:off x="1800000" y="1492956"/>
            <a:ext cx="9735545" cy="349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None/>
            </a:pPr>
            <a:r>
              <a:rPr lang="en-AU" sz="1800" dirty="0">
                <a:solidFill>
                  <a:srgbClr val="371541"/>
                </a:solidFill>
                <a:latin typeface="Lato" panose="020F0502020204030203" pitchFamily="34" charset="77"/>
              </a:rPr>
              <a:t>The Centre for Cultural Diversity in Ageing acknowledges the Traditional Owners </a:t>
            </a:r>
          </a:p>
          <a:p>
            <a:pPr marL="0" indent="0">
              <a:lnSpc>
                <a:spcPts val="2800"/>
              </a:lnSpc>
              <a:spcBef>
                <a:spcPts val="0"/>
              </a:spcBef>
              <a:buNone/>
            </a:pPr>
            <a:r>
              <a:rPr lang="en-AU" sz="1800" dirty="0">
                <a:solidFill>
                  <a:srgbClr val="371541"/>
                </a:solidFill>
                <a:latin typeface="Lato" panose="020F0502020204030203" pitchFamily="34" charset="77"/>
              </a:rPr>
              <a:t>and Custodians of country throughout Australia. We pay our respect to Aboriginal </a:t>
            </a:r>
          </a:p>
          <a:p>
            <a:pPr marL="0" indent="0">
              <a:lnSpc>
                <a:spcPts val="2800"/>
              </a:lnSpc>
              <a:spcBef>
                <a:spcPts val="0"/>
              </a:spcBef>
              <a:buNone/>
            </a:pPr>
            <a:r>
              <a:rPr lang="en-AU" sz="1800" dirty="0">
                <a:solidFill>
                  <a:srgbClr val="371541"/>
                </a:solidFill>
                <a:latin typeface="Lato" panose="020F0502020204030203" pitchFamily="34" charset="77"/>
              </a:rPr>
              <a:t>and Torres Strait Islander peoples and their Elders, past, present and emerging.  </a:t>
            </a:r>
          </a:p>
          <a:p>
            <a:pPr marL="0" indent="0">
              <a:lnSpc>
                <a:spcPts val="2800"/>
              </a:lnSpc>
              <a:spcBef>
                <a:spcPts val="0"/>
              </a:spcBef>
              <a:buNone/>
            </a:pPr>
            <a:r>
              <a:rPr lang="en-AU" sz="1800" dirty="0">
                <a:solidFill>
                  <a:srgbClr val="371541"/>
                </a:solidFill>
                <a:latin typeface="Lato" panose="020F0502020204030203" pitchFamily="34" charset="77"/>
              </a:rPr>
              <a:t>We acknowledge their continuing connection to land, sea and community.</a:t>
            </a:r>
          </a:p>
          <a:p>
            <a:pPr marL="0" indent="0">
              <a:lnSpc>
                <a:spcPts val="2800"/>
              </a:lnSpc>
              <a:buNone/>
            </a:pPr>
            <a:r>
              <a:rPr lang="en-AU" sz="1800" dirty="0">
                <a:solidFill>
                  <a:srgbClr val="371541"/>
                </a:solidFill>
                <a:latin typeface="Lato" panose="020F0502020204030203" pitchFamily="34" charset="77"/>
              </a:rPr>
              <a:t>We would like to extend that acknowledgement and respect to any Aboriginal </a:t>
            </a:r>
            <a:br>
              <a:rPr lang="en-AU" sz="1800" dirty="0">
                <a:solidFill>
                  <a:srgbClr val="371541"/>
                </a:solidFill>
                <a:latin typeface="Lato" panose="020F0502020204030203" pitchFamily="34" charset="77"/>
              </a:rPr>
            </a:br>
            <a:r>
              <a:rPr lang="en-AU" sz="1800" dirty="0">
                <a:solidFill>
                  <a:srgbClr val="371541"/>
                </a:solidFill>
                <a:latin typeface="Lato" panose="020F0502020204030203" pitchFamily="34" charset="77"/>
              </a:rPr>
              <a:t>and Torres Strait Islander peoples listening to this presentation.</a:t>
            </a:r>
          </a:p>
          <a:p>
            <a:pPr marL="0" indent="0">
              <a:lnSpc>
                <a:spcPts val="2800"/>
              </a:lnSpc>
              <a:buNone/>
            </a:pPr>
            <a:r>
              <a:rPr lang="en-AU" sz="1800" dirty="0">
                <a:solidFill>
                  <a:srgbClr val="371541"/>
                </a:solidFill>
                <a:latin typeface="Lato" panose="020F0502020204030203" pitchFamily="34" charset="77"/>
              </a:rPr>
              <a:t>We hope our work contributes to fostering respect and recognition between </a:t>
            </a:r>
            <a:br>
              <a:rPr lang="en-AU" sz="1800" dirty="0">
                <a:solidFill>
                  <a:srgbClr val="371541"/>
                </a:solidFill>
                <a:latin typeface="Lato" panose="020F0502020204030203" pitchFamily="34" charset="77"/>
              </a:rPr>
            </a:br>
            <a:r>
              <a:rPr lang="en-AU" sz="1800" dirty="0">
                <a:solidFill>
                  <a:srgbClr val="371541"/>
                </a:solidFill>
                <a:latin typeface="Lato" panose="020F0502020204030203" pitchFamily="34" charset="77"/>
              </a:rPr>
              <a:t>cultures in Australia. </a:t>
            </a:r>
          </a:p>
          <a:p>
            <a:pPr marL="0" indent="0">
              <a:lnSpc>
                <a:spcPct val="150000"/>
              </a:lnSpc>
              <a:buNone/>
            </a:pPr>
            <a:endParaRPr lang="en-AU" sz="2200" dirty="0">
              <a:solidFill>
                <a:srgbClr val="371541"/>
              </a:solidFill>
            </a:endParaRPr>
          </a:p>
          <a:p>
            <a:pPr marL="0" indent="0">
              <a:lnSpc>
                <a:spcPct val="150000"/>
              </a:lnSpc>
              <a:buNone/>
            </a:pPr>
            <a:endParaRPr lang="en-AU" sz="2200" dirty="0">
              <a:solidFill>
                <a:srgbClr val="371541"/>
              </a:solidFill>
              <a:latin typeface="Lato" panose="020F0502020204030203" pitchFamily="34" charset="77"/>
            </a:endParaRPr>
          </a:p>
          <a:p>
            <a:pPr marL="0" indent="0">
              <a:lnSpc>
                <a:spcPct val="150000"/>
              </a:lnSpc>
              <a:buNone/>
            </a:pPr>
            <a:endParaRPr lang="en-AU" sz="200" dirty="0">
              <a:solidFill>
                <a:srgbClr val="371541"/>
              </a:solidFill>
            </a:endParaRPr>
          </a:p>
          <a:p>
            <a:pPr marL="0" indent="0">
              <a:lnSpc>
                <a:spcPct val="150000"/>
              </a:lnSpc>
              <a:buNone/>
            </a:pPr>
            <a:endParaRPr lang="en-AU" sz="800" dirty="0">
              <a:solidFill>
                <a:srgbClr val="371541"/>
              </a:solidFill>
            </a:endParaRPr>
          </a:p>
        </p:txBody>
      </p:sp>
    </p:spTree>
    <p:extLst>
      <p:ext uri="{BB962C8B-B14F-4D97-AF65-F5344CB8AC3E}">
        <p14:creationId xmlns:p14="http://schemas.microsoft.com/office/powerpoint/2010/main" val="631471677"/>
      </p:ext>
    </p:extLst>
  </p:cSld>
  <p:clrMapOvr>
    <a:masterClrMapping/>
  </p:clrMapOvr>
  <mc:AlternateContent xmlns:mc="http://schemas.openxmlformats.org/markup-compatibility/2006" xmlns:p14="http://schemas.microsoft.com/office/powerpoint/2010/main">
    <mc:Choice Requires="p14">
      <p:transition spd="slow" p14:dur="2000" advTm="32952"/>
    </mc:Choice>
    <mc:Fallback xmlns="">
      <p:transition spd="slow" advTm="3295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62954" y="1401481"/>
            <a:ext cx="9144000" cy="3252000"/>
          </a:xfrm>
          <a:prstGeom prst="rect">
            <a:avLst/>
          </a:prstGeom>
        </p:spPr>
        <p:txBody>
          <a:bodyPr>
            <a:noAutofit/>
          </a:bodyPr>
          <a:lstStyle>
            <a:lvl1pPr algn="l" rtl="0" fontAlgn="base">
              <a:spcBef>
                <a:spcPct val="0"/>
              </a:spcBef>
              <a:spcAft>
                <a:spcPct val="0"/>
              </a:spcAft>
              <a:defRPr sz="2400">
                <a:solidFill>
                  <a:srgbClr val="FF7F00"/>
                </a:solidFill>
                <a:latin typeface="+mj-lt"/>
                <a:ea typeface="+mj-ea"/>
                <a:cs typeface="+mj-cs"/>
              </a:defRPr>
            </a:lvl1pPr>
            <a:lvl2pPr algn="l" rtl="0" fontAlgn="base">
              <a:spcBef>
                <a:spcPct val="0"/>
              </a:spcBef>
              <a:spcAft>
                <a:spcPct val="0"/>
              </a:spcAft>
              <a:defRPr sz="2400">
                <a:solidFill>
                  <a:srgbClr val="FF7F00"/>
                </a:solidFill>
                <a:latin typeface="Verdana" charset="0"/>
              </a:defRPr>
            </a:lvl2pPr>
            <a:lvl3pPr algn="l" rtl="0" fontAlgn="base">
              <a:spcBef>
                <a:spcPct val="0"/>
              </a:spcBef>
              <a:spcAft>
                <a:spcPct val="0"/>
              </a:spcAft>
              <a:defRPr sz="2400">
                <a:solidFill>
                  <a:srgbClr val="FF7F00"/>
                </a:solidFill>
                <a:latin typeface="Verdana" charset="0"/>
              </a:defRPr>
            </a:lvl3pPr>
            <a:lvl4pPr algn="l" rtl="0" fontAlgn="base">
              <a:spcBef>
                <a:spcPct val="0"/>
              </a:spcBef>
              <a:spcAft>
                <a:spcPct val="0"/>
              </a:spcAft>
              <a:defRPr sz="2400">
                <a:solidFill>
                  <a:srgbClr val="FF7F00"/>
                </a:solidFill>
                <a:latin typeface="Verdana" charset="0"/>
              </a:defRPr>
            </a:lvl4pPr>
            <a:lvl5pPr algn="l" rtl="0" fontAlgn="base">
              <a:spcBef>
                <a:spcPct val="0"/>
              </a:spcBef>
              <a:spcAft>
                <a:spcPct val="0"/>
              </a:spcAft>
              <a:defRPr sz="2400">
                <a:solidFill>
                  <a:srgbClr val="FF7F00"/>
                </a:solidFill>
                <a:latin typeface="Verdana" charset="0"/>
              </a:defRPr>
            </a:lvl5pPr>
            <a:lvl6pPr marL="457200" algn="l" rtl="0" fontAlgn="base">
              <a:spcBef>
                <a:spcPct val="0"/>
              </a:spcBef>
              <a:spcAft>
                <a:spcPct val="0"/>
              </a:spcAft>
              <a:defRPr sz="2400">
                <a:solidFill>
                  <a:srgbClr val="FF7F00"/>
                </a:solidFill>
                <a:latin typeface="Verdana" charset="0"/>
              </a:defRPr>
            </a:lvl6pPr>
            <a:lvl7pPr marL="914400" algn="l" rtl="0" fontAlgn="base">
              <a:spcBef>
                <a:spcPct val="0"/>
              </a:spcBef>
              <a:spcAft>
                <a:spcPct val="0"/>
              </a:spcAft>
              <a:defRPr sz="2400">
                <a:solidFill>
                  <a:srgbClr val="FF7F00"/>
                </a:solidFill>
                <a:latin typeface="Verdana" charset="0"/>
              </a:defRPr>
            </a:lvl7pPr>
            <a:lvl8pPr marL="1371600" algn="l" rtl="0" fontAlgn="base">
              <a:spcBef>
                <a:spcPct val="0"/>
              </a:spcBef>
              <a:spcAft>
                <a:spcPct val="0"/>
              </a:spcAft>
              <a:defRPr sz="2400">
                <a:solidFill>
                  <a:srgbClr val="FF7F00"/>
                </a:solidFill>
                <a:latin typeface="Verdana" charset="0"/>
              </a:defRPr>
            </a:lvl8pPr>
            <a:lvl9pPr marL="1828800" algn="l" rtl="0" fontAlgn="base">
              <a:spcBef>
                <a:spcPct val="0"/>
              </a:spcBef>
              <a:spcAft>
                <a:spcPct val="0"/>
              </a:spcAft>
              <a:defRPr sz="2400">
                <a:solidFill>
                  <a:srgbClr val="FF7F00"/>
                </a:solidFill>
                <a:latin typeface="Verdana" charset="0"/>
              </a:defRPr>
            </a:lvl9pPr>
          </a:lstStyle>
          <a:p>
            <a:endParaRPr lang="en-AU" sz="5400" dirty="0">
              <a:solidFill>
                <a:srgbClr val="9C3C44"/>
              </a:solidFill>
            </a:endParaRPr>
          </a:p>
        </p:txBody>
      </p:sp>
      <p:sp>
        <p:nvSpPr>
          <p:cNvPr id="9" name="Title 1"/>
          <p:cNvSpPr txBox="1">
            <a:spLocks/>
          </p:cNvSpPr>
          <p:nvPr/>
        </p:nvSpPr>
        <p:spPr>
          <a:xfrm>
            <a:off x="1620569" y="128856"/>
            <a:ext cx="10395940" cy="9517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3200" dirty="0">
                <a:solidFill>
                  <a:srgbClr val="F68100"/>
                </a:solidFill>
                <a:latin typeface="Lato" panose="020F0502020204030203" pitchFamily="34" charset="0"/>
                <a:ea typeface="Lato" panose="020F0502020204030203" pitchFamily="34" charset="0"/>
                <a:cs typeface="Lato" panose="020F0502020204030203" pitchFamily="34" charset="0"/>
              </a:rPr>
              <a:t>Special needs groups in the Aged Care Diversity Framework</a:t>
            </a:r>
          </a:p>
        </p:txBody>
      </p:sp>
      <p:pic>
        <p:nvPicPr>
          <p:cNvPr id="10" name="Picture 9"/>
          <p:cNvPicPr>
            <a:picLocks noChangeAspect="1"/>
          </p:cNvPicPr>
          <p:nvPr/>
        </p:nvPicPr>
        <p:blipFill>
          <a:blip r:embed="rId3"/>
          <a:stretch>
            <a:fillRect/>
          </a:stretch>
        </p:blipFill>
        <p:spPr>
          <a:xfrm>
            <a:off x="3849627" y="1115954"/>
            <a:ext cx="5705189" cy="5645849"/>
          </a:xfrm>
          <a:prstGeom prst="rect">
            <a:avLst/>
          </a:prstGeom>
        </p:spPr>
      </p:pic>
      <p:sp>
        <p:nvSpPr>
          <p:cNvPr id="11" name="TextBox 10"/>
          <p:cNvSpPr txBox="1"/>
          <p:nvPr/>
        </p:nvSpPr>
        <p:spPr>
          <a:xfrm>
            <a:off x="8469575" y="5926106"/>
            <a:ext cx="4176580" cy="307777"/>
          </a:xfrm>
          <a:prstGeom prst="rect">
            <a:avLst/>
          </a:prstGeom>
          <a:noFill/>
        </p:spPr>
        <p:txBody>
          <a:bodyPr wrap="square" rtlCol="0">
            <a:spAutoFit/>
          </a:bodyPr>
          <a:lstStyle/>
          <a:p>
            <a:r>
              <a:rPr lang="en-AU" sz="1400" dirty="0"/>
              <a:t>Aged care Diversity Framework 2017</a:t>
            </a:r>
          </a:p>
        </p:txBody>
      </p:sp>
      <p:pic>
        <p:nvPicPr>
          <p:cNvPr id="2" name="Picture 1">
            <a:extLst>
              <a:ext uri="{FF2B5EF4-FFF2-40B4-BE49-F238E27FC236}">
                <a16:creationId xmlns:a16="http://schemas.microsoft.com/office/drawing/2014/main" xmlns="" id="{74092C0B-D472-AE0E-E038-175627510714}"/>
              </a:ext>
              <a:ext uri="{C183D7F6-B498-43B3-948B-1728B52AA6E4}">
                <adec:decorative xmlns:adec="http://schemas.microsoft.com/office/drawing/2017/decorative" xmlns=""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067" r="-2067"/>
          <a:stretch/>
        </p:blipFill>
        <p:spPr>
          <a:xfrm>
            <a:off x="-69574" y="0"/>
            <a:ext cx="12192000" cy="6858000"/>
          </a:xfrm>
          <a:prstGeom prst="rect">
            <a:avLst/>
          </a:prstGeom>
        </p:spPr>
      </p:pic>
    </p:spTree>
    <p:extLst>
      <p:ext uri="{BB962C8B-B14F-4D97-AF65-F5344CB8AC3E}">
        <p14:creationId xmlns:p14="http://schemas.microsoft.com/office/powerpoint/2010/main" val="1001703870"/>
      </p:ext>
    </p:extLst>
  </p:cSld>
  <p:clrMapOvr>
    <a:masterClrMapping/>
  </p:clrMapOvr>
  <mc:AlternateContent xmlns:mc="http://schemas.openxmlformats.org/markup-compatibility/2006" xmlns:p14="http://schemas.microsoft.com/office/powerpoint/2010/main">
    <mc:Choice Requires="p14">
      <p:transition spd="slow" p14:dur="2000" advTm="6110"/>
    </mc:Choice>
    <mc:Fallback xmlns="">
      <p:transition spd="slow" advTm="611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08499" y="140357"/>
            <a:ext cx="7757853" cy="7830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AU" sz="3200" dirty="0">
                <a:solidFill>
                  <a:srgbClr val="9C3C44"/>
                </a:solidFill>
                <a:latin typeface="Lato" panose="020F0502020204030203" pitchFamily="34" charset="77"/>
                <a:ea typeface="+mn-ea"/>
                <a:cs typeface="+mn-cs"/>
              </a:rPr>
              <a:t>Inclusive Service Standards</a:t>
            </a:r>
            <a:endParaRPr lang="en-AU" sz="3200" dirty="0">
              <a:solidFill>
                <a:srgbClr val="F68100"/>
              </a:solidFill>
              <a:latin typeface="Lato" panose="020F0502020204030203" pitchFamily="34" charset="77"/>
              <a:ea typeface="+mn-ea"/>
              <a:cs typeface="+mn-cs"/>
            </a:endParaRPr>
          </a:p>
        </p:txBody>
      </p:sp>
      <p:sp>
        <p:nvSpPr>
          <p:cNvPr id="6" name="Rounded Rectangle 5"/>
          <p:cNvSpPr/>
          <p:nvPr/>
        </p:nvSpPr>
        <p:spPr bwMode="auto">
          <a:xfrm>
            <a:off x="2885440" y="1320800"/>
            <a:ext cx="7890933" cy="1553101"/>
          </a:xfrm>
          <a:prstGeom prst="roundRect">
            <a:avLst/>
          </a:prstGeom>
          <a:solidFill>
            <a:srgbClr val="371541">
              <a:alpha val="1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AU" b="1" dirty="0">
              <a:solidFill>
                <a:prstClr val="white"/>
              </a:solidFill>
            </a:endParaRPr>
          </a:p>
          <a:p>
            <a:pPr algn="ctr"/>
            <a:r>
              <a:rPr lang="en-AU" sz="2400" b="1" dirty="0">
                <a:solidFill>
                  <a:srgbClr val="371541"/>
                </a:solidFill>
                <a:latin typeface="Lato" panose="020F0502020204030203" pitchFamily="34" charset="0"/>
                <a:ea typeface="Lato" panose="020F0502020204030203" pitchFamily="34" charset="0"/>
                <a:cs typeface="Lato" panose="020F0502020204030203" pitchFamily="34" charset="0"/>
              </a:rPr>
              <a:t>Standard 1: </a:t>
            </a:r>
          </a:p>
          <a:p>
            <a:pPr algn="ctr"/>
            <a:r>
              <a:rPr lang="en-AU" sz="2400" b="1" dirty="0">
                <a:solidFill>
                  <a:srgbClr val="371541"/>
                </a:solidFill>
                <a:latin typeface="Lato" panose="020F0502020204030203" pitchFamily="34" charset="0"/>
                <a:ea typeface="Lato" panose="020F0502020204030203" pitchFamily="34" charset="0"/>
                <a:cs typeface="Lato" panose="020F0502020204030203" pitchFamily="34" charset="0"/>
              </a:rPr>
              <a:t>Commitment to inclusive services </a:t>
            </a:r>
          </a:p>
          <a:p>
            <a:pPr algn="ctr"/>
            <a:endParaRPr lang="en-AU" b="1" dirty="0">
              <a:solidFill>
                <a:srgbClr val="371541"/>
              </a:solidFill>
              <a:latin typeface="Lato" panose="020F0502020204030203" pitchFamily="34" charset="0"/>
              <a:ea typeface="Lato" panose="020F0502020204030203" pitchFamily="34" charset="0"/>
              <a:cs typeface="Lato" panose="020F0502020204030203" pitchFamily="34" charset="0"/>
            </a:endParaRPr>
          </a:p>
        </p:txBody>
      </p:sp>
      <p:sp>
        <p:nvSpPr>
          <p:cNvPr id="7" name="Rounded Rectangle 6"/>
          <p:cNvSpPr/>
          <p:nvPr/>
        </p:nvSpPr>
        <p:spPr bwMode="auto">
          <a:xfrm>
            <a:off x="2885440" y="3034453"/>
            <a:ext cx="7890933" cy="1472020"/>
          </a:xfrm>
          <a:prstGeom prst="roundRect">
            <a:avLst/>
          </a:prstGeom>
          <a:solidFill>
            <a:srgbClr val="371541">
              <a:alpha val="1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AU" b="1" dirty="0">
              <a:solidFill>
                <a:prstClr val="white"/>
              </a:solidFill>
            </a:endParaRPr>
          </a:p>
          <a:p>
            <a:pPr algn="ctr"/>
            <a:r>
              <a:rPr lang="en-AU" sz="2400" b="1" dirty="0">
                <a:solidFill>
                  <a:srgbClr val="371541"/>
                </a:solidFill>
                <a:latin typeface="Lato" panose="020F0502020204030203" pitchFamily="34" charset="0"/>
                <a:ea typeface="Lato" panose="020F0502020204030203" pitchFamily="34" charset="0"/>
                <a:cs typeface="Lato" panose="020F0502020204030203" pitchFamily="34" charset="0"/>
              </a:rPr>
              <a:t>Standard 2: </a:t>
            </a:r>
          </a:p>
          <a:p>
            <a:pPr algn="ctr"/>
            <a:r>
              <a:rPr lang="en-AU" sz="2400" b="1" dirty="0">
                <a:solidFill>
                  <a:srgbClr val="371541"/>
                </a:solidFill>
                <a:latin typeface="Lato" panose="020F0502020204030203" pitchFamily="34" charset="0"/>
                <a:ea typeface="Lato" panose="020F0502020204030203" pitchFamily="34" charset="0"/>
                <a:cs typeface="Lato" panose="020F0502020204030203" pitchFamily="34" charset="0"/>
              </a:rPr>
              <a:t>Developing systems that support inclusive services</a:t>
            </a:r>
            <a:r>
              <a:rPr lang="en-AU" b="1" dirty="0">
                <a:solidFill>
                  <a:srgbClr val="371541"/>
                </a:solidFill>
                <a:latin typeface="Lato" panose="020F0502020204030203" pitchFamily="34" charset="0"/>
                <a:ea typeface="Lato" panose="020F0502020204030203" pitchFamily="34" charset="0"/>
                <a:cs typeface="Lato" panose="020F0502020204030203" pitchFamily="34" charset="0"/>
              </a:rPr>
              <a:t> </a:t>
            </a:r>
          </a:p>
        </p:txBody>
      </p:sp>
      <p:sp>
        <p:nvSpPr>
          <p:cNvPr id="10" name="Rounded Rectangle 9"/>
          <p:cNvSpPr/>
          <p:nvPr/>
        </p:nvSpPr>
        <p:spPr bwMode="auto">
          <a:xfrm>
            <a:off x="2885440" y="4667025"/>
            <a:ext cx="7945120" cy="1453505"/>
          </a:xfrm>
          <a:prstGeom prst="roundRect">
            <a:avLst/>
          </a:prstGeom>
          <a:solidFill>
            <a:srgbClr val="371541">
              <a:alpha val="1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AU" b="1" dirty="0">
              <a:solidFill>
                <a:prstClr val="white"/>
              </a:solidFill>
            </a:endParaRPr>
          </a:p>
          <a:p>
            <a:pPr algn="ctr"/>
            <a:r>
              <a:rPr lang="en-AU" sz="2400" b="1" dirty="0">
                <a:solidFill>
                  <a:srgbClr val="371541"/>
                </a:solidFill>
                <a:latin typeface="Lato" panose="020F0502020204030203" pitchFamily="34" charset="0"/>
                <a:ea typeface="Lato" panose="020F0502020204030203" pitchFamily="34" charset="0"/>
                <a:cs typeface="Lato" panose="020F0502020204030203" pitchFamily="34" charset="0"/>
              </a:rPr>
              <a:t>Standard 3: </a:t>
            </a:r>
          </a:p>
          <a:p>
            <a:pPr algn="ctr"/>
            <a:r>
              <a:rPr lang="en-AU" sz="2400" b="1" dirty="0">
                <a:solidFill>
                  <a:srgbClr val="371541"/>
                </a:solidFill>
                <a:latin typeface="Lato" panose="020F0502020204030203" pitchFamily="34" charset="0"/>
                <a:ea typeface="Lato" panose="020F0502020204030203" pitchFamily="34" charset="0"/>
                <a:cs typeface="Lato" panose="020F0502020204030203" pitchFamily="34" charset="0"/>
              </a:rPr>
              <a:t>Capacity building for inclusive services</a:t>
            </a:r>
            <a:endParaRPr lang="en-AU" sz="3200" b="1" dirty="0">
              <a:solidFill>
                <a:srgbClr val="371541"/>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xmlns="" id="{D6B57E3F-C0BD-2EB4-7BC3-AB865310E416}"/>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067" r="-2067"/>
          <a:stretch/>
        </p:blipFill>
        <p:spPr>
          <a:xfrm>
            <a:off x="0" y="0"/>
            <a:ext cx="12224000" cy="6876000"/>
          </a:xfrm>
          <a:prstGeom prst="rect">
            <a:avLst/>
          </a:prstGeom>
        </p:spPr>
      </p:pic>
    </p:spTree>
    <p:extLst>
      <p:ext uri="{BB962C8B-B14F-4D97-AF65-F5344CB8AC3E}">
        <p14:creationId xmlns:p14="http://schemas.microsoft.com/office/powerpoint/2010/main" val="2912867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62954" y="1401481"/>
            <a:ext cx="9144000" cy="3252000"/>
          </a:xfrm>
          <a:prstGeom prst="rect">
            <a:avLst/>
          </a:prstGeom>
        </p:spPr>
        <p:txBody>
          <a:bodyPr>
            <a:noAutofit/>
          </a:bodyPr>
          <a:lstStyle>
            <a:lvl1pPr algn="l" rtl="0" fontAlgn="base">
              <a:spcBef>
                <a:spcPct val="0"/>
              </a:spcBef>
              <a:spcAft>
                <a:spcPct val="0"/>
              </a:spcAft>
              <a:defRPr sz="2400">
                <a:solidFill>
                  <a:srgbClr val="FF7F00"/>
                </a:solidFill>
                <a:latin typeface="+mj-lt"/>
                <a:ea typeface="+mj-ea"/>
                <a:cs typeface="+mj-cs"/>
              </a:defRPr>
            </a:lvl1pPr>
            <a:lvl2pPr algn="l" rtl="0" fontAlgn="base">
              <a:spcBef>
                <a:spcPct val="0"/>
              </a:spcBef>
              <a:spcAft>
                <a:spcPct val="0"/>
              </a:spcAft>
              <a:defRPr sz="2400">
                <a:solidFill>
                  <a:srgbClr val="FF7F00"/>
                </a:solidFill>
                <a:latin typeface="Verdana" charset="0"/>
              </a:defRPr>
            </a:lvl2pPr>
            <a:lvl3pPr algn="l" rtl="0" fontAlgn="base">
              <a:spcBef>
                <a:spcPct val="0"/>
              </a:spcBef>
              <a:spcAft>
                <a:spcPct val="0"/>
              </a:spcAft>
              <a:defRPr sz="2400">
                <a:solidFill>
                  <a:srgbClr val="FF7F00"/>
                </a:solidFill>
                <a:latin typeface="Verdana" charset="0"/>
              </a:defRPr>
            </a:lvl3pPr>
            <a:lvl4pPr algn="l" rtl="0" fontAlgn="base">
              <a:spcBef>
                <a:spcPct val="0"/>
              </a:spcBef>
              <a:spcAft>
                <a:spcPct val="0"/>
              </a:spcAft>
              <a:defRPr sz="2400">
                <a:solidFill>
                  <a:srgbClr val="FF7F00"/>
                </a:solidFill>
                <a:latin typeface="Verdana" charset="0"/>
              </a:defRPr>
            </a:lvl4pPr>
            <a:lvl5pPr algn="l" rtl="0" fontAlgn="base">
              <a:spcBef>
                <a:spcPct val="0"/>
              </a:spcBef>
              <a:spcAft>
                <a:spcPct val="0"/>
              </a:spcAft>
              <a:defRPr sz="2400">
                <a:solidFill>
                  <a:srgbClr val="FF7F00"/>
                </a:solidFill>
                <a:latin typeface="Verdana" charset="0"/>
              </a:defRPr>
            </a:lvl5pPr>
            <a:lvl6pPr marL="457200" algn="l" rtl="0" fontAlgn="base">
              <a:spcBef>
                <a:spcPct val="0"/>
              </a:spcBef>
              <a:spcAft>
                <a:spcPct val="0"/>
              </a:spcAft>
              <a:defRPr sz="2400">
                <a:solidFill>
                  <a:srgbClr val="FF7F00"/>
                </a:solidFill>
                <a:latin typeface="Verdana" charset="0"/>
              </a:defRPr>
            </a:lvl6pPr>
            <a:lvl7pPr marL="914400" algn="l" rtl="0" fontAlgn="base">
              <a:spcBef>
                <a:spcPct val="0"/>
              </a:spcBef>
              <a:spcAft>
                <a:spcPct val="0"/>
              </a:spcAft>
              <a:defRPr sz="2400">
                <a:solidFill>
                  <a:srgbClr val="FF7F00"/>
                </a:solidFill>
                <a:latin typeface="Verdana" charset="0"/>
              </a:defRPr>
            </a:lvl7pPr>
            <a:lvl8pPr marL="1371600" algn="l" rtl="0" fontAlgn="base">
              <a:spcBef>
                <a:spcPct val="0"/>
              </a:spcBef>
              <a:spcAft>
                <a:spcPct val="0"/>
              </a:spcAft>
              <a:defRPr sz="2400">
                <a:solidFill>
                  <a:srgbClr val="FF7F00"/>
                </a:solidFill>
                <a:latin typeface="Verdana" charset="0"/>
              </a:defRPr>
            </a:lvl8pPr>
            <a:lvl9pPr marL="1828800" algn="l" rtl="0" fontAlgn="base">
              <a:spcBef>
                <a:spcPct val="0"/>
              </a:spcBef>
              <a:spcAft>
                <a:spcPct val="0"/>
              </a:spcAft>
              <a:defRPr sz="2400">
                <a:solidFill>
                  <a:srgbClr val="FF7F00"/>
                </a:solidFill>
                <a:latin typeface="Verdana" charset="0"/>
              </a:defRPr>
            </a:lvl9pPr>
          </a:lstStyle>
          <a:p>
            <a:endParaRPr lang="en-AU" sz="5400" dirty="0">
              <a:solidFill>
                <a:srgbClr val="9C3C44"/>
              </a:solidFill>
            </a:endParaRPr>
          </a:p>
        </p:txBody>
      </p:sp>
      <p:sp>
        <p:nvSpPr>
          <p:cNvPr id="8" name="Title 1"/>
          <p:cNvSpPr txBox="1">
            <a:spLocks/>
          </p:cNvSpPr>
          <p:nvPr/>
        </p:nvSpPr>
        <p:spPr>
          <a:xfrm>
            <a:off x="1846906" y="247045"/>
            <a:ext cx="10256604" cy="10166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0000"/>
              </a:lnSpc>
              <a:spcBef>
                <a:spcPts val="0"/>
              </a:spcBef>
            </a:pPr>
            <a:endParaRPr lang="en-AU" sz="3200" dirty="0">
              <a:solidFill>
                <a:srgbClr val="9C3C44"/>
              </a:solidFill>
              <a:latin typeface="Lato" panose="020F0502020204030203" pitchFamily="34" charset="77"/>
              <a:ea typeface="+mn-ea"/>
              <a:cs typeface="+mn-cs"/>
            </a:endParaRPr>
          </a:p>
          <a:p>
            <a:pPr lvl="0" algn="l">
              <a:lnSpc>
                <a:spcPct val="100000"/>
              </a:lnSpc>
              <a:spcBef>
                <a:spcPts val="0"/>
              </a:spcBef>
            </a:pPr>
            <a:endParaRPr lang="en-AU" sz="3200" dirty="0">
              <a:solidFill>
                <a:srgbClr val="9C3C44"/>
              </a:solidFill>
              <a:latin typeface="Lato" panose="020F0502020204030203" pitchFamily="34" charset="77"/>
              <a:ea typeface="+mn-ea"/>
              <a:cs typeface="+mn-cs"/>
            </a:endParaRPr>
          </a:p>
          <a:p>
            <a:pPr lvl="0" algn="l">
              <a:lnSpc>
                <a:spcPct val="100000"/>
              </a:lnSpc>
              <a:spcBef>
                <a:spcPts val="0"/>
              </a:spcBef>
            </a:pPr>
            <a:r>
              <a:rPr lang="en-AU" sz="3200" dirty="0">
                <a:solidFill>
                  <a:srgbClr val="9C3C44"/>
                </a:solidFill>
                <a:latin typeface="Lato" panose="020F0502020204030203" pitchFamily="34" charset="77"/>
                <a:ea typeface="+mn-ea"/>
                <a:cs typeface="+mn-cs"/>
              </a:rPr>
              <a:t>Standard 1 – Commitment to Inclusive Services </a:t>
            </a:r>
            <a:endParaRPr lang="en-AU" sz="3200" dirty="0">
              <a:solidFill>
                <a:srgbClr val="F68100"/>
              </a:solidFill>
              <a:latin typeface="Lato" panose="020F0502020204030203" pitchFamily="34" charset="77"/>
              <a:ea typeface="+mn-ea"/>
              <a:cs typeface="+mn-cs"/>
            </a:endParaRPr>
          </a:p>
          <a:p>
            <a:pPr algn="l"/>
            <a:endParaRPr lang="en-AU" sz="3200" dirty="0">
              <a:solidFill>
                <a:srgbClr val="F68100"/>
              </a:solidFill>
            </a:endParaRPr>
          </a:p>
        </p:txBody>
      </p:sp>
      <p:sp>
        <p:nvSpPr>
          <p:cNvPr id="10" name="Rectangle 9"/>
          <p:cNvSpPr/>
          <p:nvPr/>
        </p:nvSpPr>
        <p:spPr>
          <a:xfrm>
            <a:off x="2771050" y="4986195"/>
            <a:ext cx="6891620" cy="1154162"/>
          </a:xfrm>
          <a:prstGeom prst="rect">
            <a:avLst/>
          </a:prstGeom>
        </p:spPr>
        <p:txBody>
          <a:bodyPr wrap="square">
            <a:spAutoFit/>
          </a:bodyPr>
          <a:lstStyle/>
          <a:p>
            <a:r>
              <a:rPr lang="en-AU" sz="1700" dirty="0">
                <a:solidFill>
                  <a:srgbClr val="371541"/>
                </a:solidFill>
              </a:rPr>
              <a:t> </a:t>
            </a:r>
          </a:p>
          <a:p>
            <a:endParaRPr lang="en-AU" dirty="0">
              <a:solidFill>
                <a:srgbClr val="FFC000">
                  <a:lumMod val="75000"/>
                  <a:lumOff val="25000"/>
                </a:srgbClr>
              </a:solidFill>
            </a:endParaRPr>
          </a:p>
          <a:p>
            <a:r>
              <a:rPr lang="en-AU" sz="1700" dirty="0">
                <a:solidFill>
                  <a:srgbClr val="371541"/>
                </a:solidFill>
              </a:rPr>
              <a:t> </a:t>
            </a:r>
          </a:p>
          <a:p>
            <a:endParaRPr lang="en-AU" sz="1700" dirty="0">
              <a:solidFill>
                <a:srgbClr val="371541"/>
              </a:solidFill>
            </a:endParaRPr>
          </a:p>
        </p:txBody>
      </p:sp>
      <p:sp>
        <p:nvSpPr>
          <p:cNvPr id="3" name="Rounded Rectangle 2"/>
          <p:cNvSpPr/>
          <p:nvPr/>
        </p:nvSpPr>
        <p:spPr>
          <a:xfrm>
            <a:off x="2362954" y="1828801"/>
            <a:ext cx="8781862" cy="2868374"/>
          </a:xfrm>
          <a:prstGeom prst="roundRect">
            <a:avLst/>
          </a:prstGeom>
          <a:solidFill>
            <a:schemeClr val="accent2">
              <a:lumMod val="20000"/>
              <a:lumOff val="80000"/>
            </a:schemeClr>
          </a:solidFill>
        </p:spPr>
        <p:txBody>
          <a:bodyPr wrap="square">
            <a:spAutoFit/>
          </a:bodyPr>
          <a:lstStyle/>
          <a:p>
            <a:pPr algn="ctr">
              <a:lnSpc>
                <a:spcPct val="150000"/>
              </a:lnSpc>
            </a:pPr>
            <a:r>
              <a:rPr lang="en-AU" sz="2800" dirty="0">
                <a:solidFill>
                  <a:srgbClr val="371541"/>
                </a:solidFill>
                <a:latin typeface="Lato" panose="020F0502020204030203" pitchFamily="34" charset="0"/>
                <a:ea typeface="Lato" panose="020F0502020204030203" pitchFamily="34" charset="0"/>
                <a:cs typeface="Lato" panose="020F0502020204030203" pitchFamily="34" charset="0"/>
              </a:rPr>
              <a:t>The organisation clearly articulates its commitment to building an environment which responds to consumer diversity and embeds inclusive service provision across all of its systems. </a:t>
            </a:r>
          </a:p>
        </p:txBody>
      </p:sp>
      <p:pic>
        <p:nvPicPr>
          <p:cNvPr id="2" name="Picture 1">
            <a:extLst>
              <a:ext uri="{FF2B5EF4-FFF2-40B4-BE49-F238E27FC236}">
                <a16:creationId xmlns:a16="http://schemas.microsoft.com/office/drawing/2014/main" xmlns="" id="{E4C15C9B-95E4-882A-430C-DFA283D6194D}"/>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69574" y="0"/>
            <a:ext cx="12192000" cy="6858000"/>
          </a:xfrm>
          <a:prstGeom prst="rect">
            <a:avLst/>
          </a:prstGeom>
        </p:spPr>
      </p:pic>
    </p:spTree>
    <p:extLst>
      <p:ext uri="{BB962C8B-B14F-4D97-AF65-F5344CB8AC3E}">
        <p14:creationId xmlns:p14="http://schemas.microsoft.com/office/powerpoint/2010/main" val="4143392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Walking Cartoon Man Clip Art"/>
          <p:cNvPicPr>
            <a:picLocks noChangeAspect="1" noChangeArrowheads="1"/>
          </p:cNvPicPr>
          <p:nvPr/>
        </p:nvPicPr>
        <p:blipFill>
          <a:blip r:embed="rId2" cstate="print"/>
          <a:srcRect/>
          <a:stretch>
            <a:fillRect/>
          </a:stretch>
        </p:blipFill>
        <p:spPr bwMode="auto">
          <a:xfrm>
            <a:off x="120463921" y="-26046112"/>
            <a:ext cx="2286000" cy="2838450"/>
          </a:xfrm>
          <a:prstGeom prst="rect">
            <a:avLst/>
          </a:prstGeom>
          <a:noFill/>
        </p:spPr>
      </p:pic>
      <p:pic>
        <p:nvPicPr>
          <p:cNvPr id="20" name="Picture 6" descr="Walking Cartoon Man Clip Art"/>
          <p:cNvPicPr>
            <a:picLocks noChangeAspect="1" noChangeArrowheads="1"/>
          </p:cNvPicPr>
          <p:nvPr/>
        </p:nvPicPr>
        <p:blipFill>
          <a:blip r:embed="rId2" cstate="print"/>
          <a:srcRect/>
          <a:stretch>
            <a:fillRect/>
          </a:stretch>
        </p:blipFill>
        <p:spPr bwMode="auto">
          <a:xfrm>
            <a:off x="119124009" y="-26046112"/>
            <a:ext cx="2286000" cy="2838450"/>
          </a:xfrm>
          <a:prstGeom prst="rect">
            <a:avLst/>
          </a:prstGeom>
          <a:noFill/>
        </p:spPr>
      </p:pic>
      <p:sp>
        <p:nvSpPr>
          <p:cNvPr id="9" name="Title 1"/>
          <p:cNvSpPr txBox="1">
            <a:spLocks/>
          </p:cNvSpPr>
          <p:nvPr/>
        </p:nvSpPr>
        <p:spPr>
          <a:xfrm>
            <a:off x="1745920" y="199138"/>
            <a:ext cx="9806301" cy="12856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AU" sz="3200" dirty="0">
                <a:solidFill>
                  <a:srgbClr val="9C3C44"/>
                </a:solidFill>
                <a:latin typeface="Lato" panose="020F0502020204030203" pitchFamily="34" charset="77"/>
                <a:ea typeface="+mn-ea"/>
                <a:cs typeface="+mn-cs"/>
              </a:rPr>
              <a:t>Standard 2 – Developing systems that support inclusive services  </a:t>
            </a:r>
            <a:endParaRPr lang="en-AU" sz="3200" dirty="0">
              <a:solidFill>
                <a:srgbClr val="F68100"/>
              </a:solidFill>
              <a:latin typeface="Lato" panose="020F0502020204030203" pitchFamily="34" charset="77"/>
              <a:ea typeface="+mn-ea"/>
              <a:cs typeface="+mn-cs"/>
            </a:endParaRPr>
          </a:p>
          <a:p>
            <a:r>
              <a:rPr lang="en-AU" sz="3200" dirty="0">
                <a:solidFill>
                  <a:srgbClr val="F68100"/>
                </a:solidFill>
              </a:rPr>
              <a:t>		</a:t>
            </a:r>
          </a:p>
        </p:txBody>
      </p:sp>
      <p:sp>
        <p:nvSpPr>
          <p:cNvPr id="10" name="Content Placeholder 2"/>
          <p:cNvSpPr txBox="1">
            <a:spLocks/>
          </p:cNvSpPr>
          <p:nvPr/>
        </p:nvSpPr>
        <p:spPr>
          <a:xfrm>
            <a:off x="2525917" y="2306488"/>
            <a:ext cx="8799967" cy="22273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endParaRPr lang="en-AU" sz="4400" dirty="0"/>
          </a:p>
        </p:txBody>
      </p:sp>
      <p:sp>
        <p:nvSpPr>
          <p:cNvPr id="7" name="Rounded Rectangle 6"/>
          <p:cNvSpPr/>
          <p:nvPr/>
        </p:nvSpPr>
        <p:spPr>
          <a:xfrm>
            <a:off x="2389359" y="2360312"/>
            <a:ext cx="8781862" cy="2962513"/>
          </a:xfrm>
          <a:prstGeom prst="roundRect">
            <a:avLst/>
          </a:prstGeom>
          <a:solidFill>
            <a:schemeClr val="accent2">
              <a:lumMod val="20000"/>
              <a:lumOff val="80000"/>
            </a:schemeClr>
          </a:solidFill>
        </p:spPr>
        <p:txBody>
          <a:bodyPr wrap="square">
            <a:spAutoFit/>
          </a:bodyPr>
          <a:lstStyle/>
          <a:p>
            <a:pPr algn="ctr">
              <a:lnSpc>
                <a:spcPct val="150000"/>
              </a:lnSpc>
            </a:pPr>
            <a:r>
              <a:rPr lang="en-AU" sz="2800" dirty="0">
                <a:solidFill>
                  <a:srgbClr val="371541"/>
                </a:solidFill>
                <a:latin typeface="Lato" panose="020F0502020204030203" pitchFamily="34" charset="0"/>
                <a:ea typeface="Lato" panose="020F0502020204030203" pitchFamily="34" charset="0"/>
                <a:cs typeface="Lato" panose="020F0502020204030203" pitchFamily="34" charset="0"/>
              </a:rPr>
              <a:t>The organisation designs and implements inclusive services based on evidence derived from organisational reviews and consultation with stakeholders. </a:t>
            </a:r>
          </a:p>
        </p:txBody>
      </p:sp>
      <p:pic>
        <p:nvPicPr>
          <p:cNvPr id="3" name="Picture 2">
            <a:extLst>
              <a:ext uri="{FF2B5EF4-FFF2-40B4-BE49-F238E27FC236}">
                <a16:creationId xmlns:a16="http://schemas.microsoft.com/office/drawing/2014/main" xmlns="" id="{34576952-AC59-8366-5084-0FEADAE41D64}"/>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69574" y="0"/>
            <a:ext cx="12192000" cy="6858000"/>
          </a:xfrm>
          <a:prstGeom prst="rect">
            <a:avLst/>
          </a:prstGeom>
        </p:spPr>
      </p:pic>
    </p:spTree>
    <p:extLst>
      <p:ext uri="{BB962C8B-B14F-4D97-AF65-F5344CB8AC3E}">
        <p14:creationId xmlns:p14="http://schemas.microsoft.com/office/powerpoint/2010/main" val="691262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62954" y="1401481"/>
            <a:ext cx="9144000" cy="3252000"/>
          </a:xfrm>
          <a:prstGeom prst="rect">
            <a:avLst/>
          </a:prstGeom>
        </p:spPr>
        <p:txBody>
          <a:bodyPr>
            <a:noAutofit/>
          </a:bodyPr>
          <a:lstStyle>
            <a:lvl1pPr algn="l" rtl="0" fontAlgn="base">
              <a:spcBef>
                <a:spcPct val="0"/>
              </a:spcBef>
              <a:spcAft>
                <a:spcPct val="0"/>
              </a:spcAft>
              <a:defRPr sz="2400">
                <a:solidFill>
                  <a:srgbClr val="FF7F00"/>
                </a:solidFill>
                <a:latin typeface="+mj-lt"/>
                <a:ea typeface="+mj-ea"/>
                <a:cs typeface="+mj-cs"/>
              </a:defRPr>
            </a:lvl1pPr>
            <a:lvl2pPr algn="l" rtl="0" fontAlgn="base">
              <a:spcBef>
                <a:spcPct val="0"/>
              </a:spcBef>
              <a:spcAft>
                <a:spcPct val="0"/>
              </a:spcAft>
              <a:defRPr sz="2400">
                <a:solidFill>
                  <a:srgbClr val="FF7F00"/>
                </a:solidFill>
                <a:latin typeface="Verdana" charset="0"/>
              </a:defRPr>
            </a:lvl2pPr>
            <a:lvl3pPr algn="l" rtl="0" fontAlgn="base">
              <a:spcBef>
                <a:spcPct val="0"/>
              </a:spcBef>
              <a:spcAft>
                <a:spcPct val="0"/>
              </a:spcAft>
              <a:defRPr sz="2400">
                <a:solidFill>
                  <a:srgbClr val="FF7F00"/>
                </a:solidFill>
                <a:latin typeface="Verdana" charset="0"/>
              </a:defRPr>
            </a:lvl3pPr>
            <a:lvl4pPr algn="l" rtl="0" fontAlgn="base">
              <a:spcBef>
                <a:spcPct val="0"/>
              </a:spcBef>
              <a:spcAft>
                <a:spcPct val="0"/>
              </a:spcAft>
              <a:defRPr sz="2400">
                <a:solidFill>
                  <a:srgbClr val="FF7F00"/>
                </a:solidFill>
                <a:latin typeface="Verdana" charset="0"/>
              </a:defRPr>
            </a:lvl4pPr>
            <a:lvl5pPr algn="l" rtl="0" fontAlgn="base">
              <a:spcBef>
                <a:spcPct val="0"/>
              </a:spcBef>
              <a:spcAft>
                <a:spcPct val="0"/>
              </a:spcAft>
              <a:defRPr sz="2400">
                <a:solidFill>
                  <a:srgbClr val="FF7F00"/>
                </a:solidFill>
                <a:latin typeface="Verdana" charset="0"/>
              </a:defRPr>
            </a:lvl5pPr>
            <a:lvl6pPr marL="457200" algn="l" rtl="0" fontAlgn="base">
              <a:spcBef>
                <a:spcPct val="0"/>
              </a:spcBef>
              <a:spcAft>
                <a:spcPct val="0"/>
              </a:spcAft>
              <a:defRPr sz="2400">
                <a:solidFill>
                  <a:srgbClr val="FF7F00"/>
                </a:solidFill>
                <a:latin typeface="Verdana" charset="0"/>
              </a:defRPr>
            </a:lvl6pPr>
            <a:lvl7pPr marL="914400" algn="l" rtl="0" fontAlgn="base">
              <a:spcBef>
                <a:spcPct val="0"/>
              </a:spcBef>
              <a:spcAft>
                <a:spcPct val="0"/>
              </a:spcAft>
              <a:defRPr sz="2400">
                <a:solidFill>
                  <a:srgbClr val="FF7F00"/>
                </a:solidFill>
                <a:latin typeface="Verdana" charset="0"/>
              </a:defRPr>
            </a:lvl7pPr>
            <a:lvl8pPr marL="1371600" algn="l" rtl="0" fontAlgn="base">
              <a:spcBef>
                <a:spcPct val="0"/>
              </a:spcBef>
              <a:spcAft>
                <a:spcPct val="0"/>
              </a:spcAft>
              <a:defRPr sz="2400">
                <a:solidFill>
                  <a:srgbClr val="FF7F00"/>
                </a:solidFill>
                <a:latin typeface="Verdana" charset="0"/>
              </a:defRPr>
            </a:lvl8pPr>
            <a:lvl9pPr marL="1828800" algn="l" rtl="0" fontAlgn="base">
              <a:spcBef>
                <a:spcPct val="0"/>
              </a:spcBef>
              <a:spcAft>
                <a:spcPct val="0"/>
              </a:spcAft>
              <a:defRPr sz="2400">
                <a:solidFill>
                  <a:srgbClr val="FF7F00"/>
                </a:solidFill>
                <a:latin typeface="Verdana" charset="0"/>
              </a:defRPr>
            </a:lvl9pPr>
          </a:lstStyle>
          <a:p>
            <a:endParaRPr lang="en-AU" sz="5400" dirty="0">
              <a:solidFill>
                <a:srgbClr val="9C3C44"/>
              </a:solidFill>
            </a:endParaRPr>
          </a:p>
        </p:txBody>
      </p:sp>
      <p:sp>
        <p:nvSpPr>
          <p:cNvPr id="8" name="Title 1"/>
          <p:cNvSpPr txBox="1">
            <a:spLocks/>
          </p:cNvSpPr>
          <p:nvPr/>
        </p:nvSpPr>
        <p:spPr>
          <a:xfrm>
            <a:off x="1846906" y="247045"/>
            <a:ext cx="10256604" cy="10166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endParaRPr lang="en-AU" sz="3200" dirty="0">
              <a:solidFill>
                <a:srgbClr val="9C3C44"/>
              </a:solidFill>
              <a:latin typeface="Lato" panose="020F0502020204030203" pitchFamily="34" charset="77"/>
            </a:endParaRPr>
          </a:p>
          <a:p>
            <a:pPr algn="l">
              <a:lnSpc>
                <a:spcPct val="100000"/>
              </a:lnSpc>
              <a:spcBef>
                <a:spcPts val="0"/>
              </a:spcBef>
            </a:pPr>
            <a:endParaRPr lang="en-AU" sz="3200" dirty="0">
              <a:solidFill>
                <a:srgbClr val="9C3C44"/>
              </a:solidFill>
              <a:latin typeface="Lato" panose="020F0502020204030203" pitchFamily="34" charset="77"/>
            </a:endParaRPr>
          </a:p>
          <a:p>
            <a:pPr algn="l">
              <a:lnSpc>
                <a:spcPct val="100000"/>
              </a:lnSpc>
              <a:spcBef>
                <a:spcPts val="0"/>
              </a:spcBef>
            </a:pPr>
            <a:r>
              <a:rPr lang="en-AU" sz="3200" dirty="0">
                <a:solidFill>
                  <a:srgbClr val="9C3C44"/>
                </a:solidFill>
                <a:latin typeface="Lato" panose="020F0502020204030203" pitchFamily="34" charset="77"/>
              </a:rPr>
              <a:t>Standard 3 – Capacity Building for inclusive services </a:t>
            </a:r>
            <a:endParaRPr lang="en-AU" sz="3200" dirty="0">
              <a:solidFill>
                <a:srgbClr val="F68100"/>
              </a:solidFill>
              <a:latin typeface="Lato" panose="020F0502020204030203" pitchFamily="34" charset="77"/>
            </a:endParaRPr>
          </a:p>
          <a:p>
            <a:pPr algn="l"/>
            <a:endParaRPr lang="en-AU" sz="3200" dirty="0">
              <a:solidFill>
                <a:srgbClr val="F68100"/>
              </a:solidFill>
            </a:endParaRPr>
          </a:p>
        </p:txBody>
      </p:sp>
      <p:sp>
        <p:nvSpPr>
          <p:cNvPr id="10" name="Rectangle 9"/>
          <p:cNvSpPr/>
          <p:nvPr/>
        </p:nvSpPr>
        <p:spPr>
          <a:xfrm>
            <a:off x="2771050" y="4986195"/>
            <a:ext cx="6891620" cy="1154162"/>
          </a:xfrm>
          <a:prstGeom prst="rect">
            <a:avLst/>
          </a:prstGeom>
        </p:spPr>
        <p:txBody>
          <a:bodyPr wrap="square">
            <a:spAutoFit/>
          </a:bodyPr>
          <a:lstStyle/>
          <a:p>
            <a:r>
              <a:rPr lang="en-AU" sz="1700" dirty="0">
                <a:solidFill>
                  <a:srgbClr val="371541"/>
                </a:solidFill>
              </a:rPr>
              <a:t> </a:t>
            </a:r>
          </a:p>
          <a:p>
            <a:endParaRPr lang="en-AU" dirty="0">
              <a:solidFill>
                <a:srgbClr val="FFC000">
                  <a:lumMod val="75000"/>
                  <a:lumOff val="25000"/>
                </a:srgbClr>
              </a:solidFill>
            </a:endParaRPr>
          </a:p>
          <a:p>
            <a:r>
              <a:rPr lang="en-AU" sz="1700" dirty="0">
                <a:solidFill>
                  <a:srgbClr val="371541"/>
                </a:solidFill>
              </a:rPr>
              <a:t> </a:t>
            </a:r>
          </a:p>
          <a:p>
            <a:endParaRPr lang="en-AU" sz="1700" dirty="0">
              <a:solidFill>
                <a:srgbClr val="371541"/>
              </a:solidFill>
            </a:endParaRPr>
          </a:p>
        </p:txBody>
      </p:sp>
      <p:sp>
        <p:nvSpPr>
          <p:cNvPr id="3" name="Rounded Rectangle 2"/>
          <p:cNvSpPr/>
          <p:nvPr/>
        </p:nvSpPr>
        <p:spPr>
          <a:xfrm>
            <a:off x="2362954" y="1828801"/>
            <a:ext cx="8781862" cy="2153285"/>
          </a:xfrm>
          <a:prstGeom prst="roundRect">
            <a:avLst/>
          </a:prstGeom>
          <a:solidFill>
            <a:schemeClr val="accent2">
              <a:lumMod val="20000"/>
              <a:lumOff val="80000"/>
            </a:schemeClr>
          </a:solidFill>
        </p:spPr>
        <p:txBody>
          <a:bodyPr wrap="square">
            <a:spAutoFit/>
          </a:bodyPr>
          <a:lstStyle/>
          <a:p>
            <a:pPr algn="ctr">
              <a:lnSpc>
                <a:spcPct val="150000"/>
              </a:lnSpc>
            </a:pPr>
            <a:r>
              <a:rPr lang="en-AU" sz="2800" dirty="0">
                <a:solidFill>
                  <a:srgbClr val="371541"/>
                </a:solidFill>
                <a:latin typeface="Lato" panose="020F0502020204030203" pitchFamily="34" charset="0"/>
                <a:ea typeface="Lato" panose="020F0502020204030203" pitchFamily="34" charset="0"/>
                <a:cs typeface="Lato" panose="020F0502020204030203" pitchFamily="34" charset="0"/>
              </a:rPr>
              <a:t>The organisation’s management and staff are equipped with knowledge, skills and resources required to plan and deliver inclusive services. </a:t>
            </a:r>
          </a:p>
        </p:txBody>
      </p:sp>
      <p:pic>
        <p:nvPicPr>
          <p:cNvPr id="2" name="Picture 1">
            <a:extLst>
              <a:ext uri="{FF2B5EF4-FFF2-40B4-BE49-F238E27FC236}">
                <a16:creationId xmlns:a16="http://schemas.microsoft.com/office/drawing/2014/main" xmlns="" id="{DF16D939-7240-ED4A-7F7B-F4042EC4F384}"/>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69574" y="0"/>
            <a:ext cx="12192000" cy="6858000"/>
          </a:xfrm>
          <a:prstGeom prst="rect">
            <a:avLst/>
          </a:prstGeom>
        </p:spPr>
      </p:pic>
    </p:spTree>
    <p:extLst>
      <p:ext uri="{BB962C8B-B14F-4D97-AF65-F5344CB8AC3E}">
        <p14:creationId xmlns:p14="http://schemas.microsoft.com/office/powerpoint/2010/main" val="3966237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8CB4CEA9-484F-E62D-F43F-81B1BF07B4A3}"/>
              </a:ext>
            </a:extLst>
          </p:cNvPr>
          <p:cNvSpPr txBox="1">
            <a:spLocks/>
          </p:cNvSpPr>
          <p:nvPr/>
        </p:nvSpPr>
        <p:spPr>
          <a:xfrm>
            <a:off x="1800000" y="540000"/>
            <a:ext cx="9806301" cy="658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dirty="0">
                <a:solidFill>
                  <a:srgbClr val="9C3C44"/>
                </a:solidFill>
                <a:latin typeface="Lato" panose="020F0502020204030203" pitchFamily="34" charset="77"/>
              </a:rPr>
              <a:t>Inclusive Service Standards Online Portal </a:t>
            </a:r>
            <a:r>
              <a:rPr lang="en-AU" sz="3200" dirty="0">
                <a:solidFill>
                  <a:srgbClr val="F68100"/>
                </a:solidFill>
              </a:rPr>
              <a:t>	</a:t>
            </a:r>
          </a:p>
        </p:txBody>
      </p:sp>
      <p:sp>
        <p:nvSpPr>
          <p:cNvPr id="15" name="Rectangle 14">
            <a:extLst>
              <a:ext uri="{FF2B5EF4-FFF2-40B4-BE49-F238E27FC236}">
                <a16:creationId xmlns:a16="http://schemas.microsoft.com/office/drawing/2014/main" xmlns="" id="{6CC6829B-0E44-FA1E-1164-78E2F50E7DDF}"/>
              </a:ext>
            </a:extLst>
          </p:cNvPr>
          <p:cNvSpPr/>
          <p:nvPr/>
        </p:nvSpPr>
        <p:spPr>
          <a:xfrm>
            <a:off x="1726707" y="1514721"/>
            <a:ext cx="9952886" cy="4385816"/>
          </a:xfrm>
          <a:prstGeom prst="rect">
            <a:avLst/>
          </a:prstGeom>
        </p:spPr>
        <p:txBody>
          <a:bodyPr wrap="square">
            <a:spAutoFit/>
          </a:bodyPr>
          <a:lstStyle/>
          <a:p>
            <a:r>
              <a:rPr lang="en-AU" dirty="0">
                <a:solidFill>
                  <a:srgbClr val="371541"/>
                </a:solidFill>
                <a:latin typeface="Lato" panose="020F0502020204030203"/>
              </a:rPr>
              <a:t>The portal was developed with the aim to support providers to navigate and report against the Inclusive service standards.</a:t>
            </a:r>
          </a:p>
          <a:p>
            <a:endParaRPr lang="en-AU" dirty="0">
              <a:solidFill>
                <a:srgbClr val="371541"/>
              </a:solidFill>
              <a:latin typeface="Lato" panose="020F0502020204030203"/>
            </a:endParaRPr>
          </a:p>
          <a:p>
            <a:r>
              <a:rPr lang="en-AU" dirty="0">
                <a:solidFill>
                  <a:srgbClr val="371541"/>
                </a:solidFill>
                <a:latin typeface="Lato" panose="020F0502020204030203"/>
              </a:rPr>
              <a:t>Developed in 2020 in partnership with BNG, an online platform provider designed to support health service providers with operations, governance and compliance.</a:t>
            </a:r>
          </a:p>
          <a:p>
            <a:pPr>
              <a:lnSpc>
                <a:spcPct val="150000"/>
              </a:lnSpc>
            </a:pPr>
            <a:r>
              <a:rPr lang="en-AU" dirty="0">
                <a:solidFill>
                  <a:srgbClr val="371541"/>
                </a:solidFill>
                <a:latin typeface="Lato" panose="020F0502020204030203"/>
              </a:rPr>
              <a:t>Portal is free and contains:</a:t>
            </a:r>
          </a:p>
          <a:p>
            <a:pPr marL="457200" indent="-457200">
              <a:buFont typeface="Arial" panose="020B0604020202020204" pitchFamily="34" charset="0"/>
              <a:buChar char="•"/>
            </a:pPr>
            <a:r>
              <a:rPr lang="en-AU" dirty="0">
                <a:solidFill>
                  <a:srgbClr val="371541"/>
                </a:solidFill>
                <a:latin typeface="Lato" panose="020F0502020204030203"/>
              </a:rPr>
              <a:t>Self-assessment tools</a:t>
            </a:r>
          </a:p>
          <a:p>
            <a:pPr marL="457200" indent="-457200">
              <a:buFont typeface="Arial" panose="020B0604020202020204" pitchFamily="34" charset="0"/>
              <a:buChar char="•"/>
            </a:pPr>
            <a:r>
              <a:rPr lang="en-AU" dirty="0">
                <a:solidFill>
                  <a:srgbClr val="371541"/>
                </a:solidFill>
                <a:latin typeface="Lato" panose="020F0502020204030203"/>
              </a:rPr>
              <a:t>Reading room</a:t>
            </a:r>
          </a:p>
          <a:p>
            <a:pPr marL="457200" indent="-457200">
              <a:buFont typeface="Arial" panose="020B0604020202020204" pitchFamily="34" charset="0"/>
              <a:buChar char="•"/>
            </a:pPr>
            <a:r>
              <a:rPr lang="en-AU" dirty="0">
                <a:solidFill>
                  <a:srgbClr val="371541"/>
                </a:solidFill>
                <a:latin typeface="Lato" panose="020F0502020204030203"/>
              </a:rPr>
              <a:t>Tips and Templates to support inclusive service</a:t>
            </a:r>
          </a:p>
          <a:p>
            <a:pPr marL="457200" indent="-457200">
              <a:buFont typeface="Arial" panose="020B0604020202020204" pitchFamily="34" charset="0"/>
              <a:buChar char="•"/>
            </a:pPr>
            <a:r>
              <a:rPr lang="en-AU" dirty="0">
                <a:solidFill>
                  <a:srgbClr val="371541"/>
                </a:solidFill>
                <a:latin typeface="Lato" panose="020F0502020204030203"/>
              </a:rPr>
              <a:t>Invitations for good practice across the sector</a:t>
            </a:r>
          </a:p>
          <a:p>
            <a:endParaRPr lang="en-AU" sz="2200" dirty="0">
              <a:solidFill>
                <a:srgbClr val="371541"/>
              </a:solidFill>
              <a:latin typeface="Lato" panose="020F0502020204030203"/>
            </a:endParaRPr>
          </a:p>
          <a:p>
            <a:r>
              <a:rPr lang="en-AU" dirty="0">
                <a:solidFill>
                  <a:srgbClr val="F4911D"/>
                </a:solidFill>
                <a:latin typeface="Lato" panose="020F0502020204030203"/>
                <a:hlinkClick r:id="rId3">
                  <a:extLst>
                    <a:ext uri="{A12FA001-AC4F-418D-AE19-62706E023703}">
                      <ahyp:hlinkClr xmlns:ahyp="http://schemas.microsoft.com/office/drawing/2018/hyperlinkcolor" xmlns="" val="tx"/>
                    </a:ext>
                  </a:extLst>
                </a:hlinkClick>
              </a:rPr>
              <a:t>culturaldiversity.com.au/service-providers/inclusive-service-standards-portal</a:t>
            </a:r>
            <a:endParaRPr lang="en-AU" dirty="0">
              <a:solidFill>
                <a:srgbClr val="F4911D"/>
              </a:solidFill>
              <a:latin typeface="Lato" panose="020F0502020204030203"/>
            </a:endParaRPr>
          </a:p>
          <a:p>
            <a:pPr marL="457200" indent="-457200">
              <a:buFont typeface="Arial" panose="020B0604020202020204" pitchFamily="34" charset="0"/>
              <a:buChar char="•"/>
            </a:pPr>
            <a:endParaRPr lang="en-AU" sz="2200" dirty="0">
              <a:solidFill>
                <a:srgbClr val="371541"/>
              </a:solidFill>
              <a:latin typeface="Lato" panose="020F0502020204030203"/>
            </a:endParaRPr>
          </a:p>
          <a:p>
            <a:endParaRPr lang="en-AU" sz="2800" dirty="0">
              <a:solidFill>
                <a:srgbClr val="371541"/>
              </a:solidFill>
            </a:endParaRPr>
          </a:p>
        </p:txBody>
      </p:sp>
    </p:spTree>
    <p:extLst>
      <p:ext uri="{BB962C8B-B14F-4D97-AF65-F5344CB8AC3E}">
        <p14:creationId xmlns:p14="http://schemas.microsoft.com/office/powerpoint/2010/main" val="226061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CF6A2BF-4BAC-D849-B035-D2943C2DAD3C}"/>
              </a:ext>
            </a:extLst>
          </p:cNvPr>
          <p:cNvPicPr>
            <a:picLocks noChangeAspect="1"/>
          </p:cNvPicPr>
          <p:nvPr/>
        </p:nvPicPr>
        <p:blipFill rotWithShape="1">
          <a:blip r:embed="rId3">
            <a:extLst>
              <a:ext uri="{28A0092B-C50C-407E-A947-70E740481C1C}">
                <a14:useLocalDpi xmlns:a14="http://schemas.microsoft.com/office/drawing/2010/main" val="0"/>
              </a:ext>
            </a:extLst>
          </a:blip>
          <a:srcRect l="2065" r="-2065"/>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224BF6A1-001F-AD4F-A8E9-1BFC9C2D275B}"/>
              </a:ext>
            </a:extLst>
          </p:cNvPr>
          <p:cNvSpPr txBox="1">
            <a:spLocks/>
          </p:cNvSpPr>
          <p:nvPr/>
        </p:nvSpPr>
        <p:spPr>
          <a:xfrm>
            <a:off x="5102300" y="504000"/>
            <a:ext cx="3482983"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200" dirty="0">
              <a:solidFill>
                <a:srgbClr val="9C3C44"/>
              </a:solidFill>
              <a:latin typeface="Lato" panose="020F0502020204030203" pitchFamily="34" charset="77"/>
            </a:endParaRPr>
          </a:p>
        </p:txBody>
      </p:sp>
      <p:sp>
        <p:nvSpPr>
          <p:cNvPr id="3" name="Title 2"/>
          <p:cNvSpPr>
            <a:spLocks noGrp="1"/>
          </p:cNvSpPr>
          <p:nvPr>
            <p:ph type="title"/>
          </p:nvPr>
        </p:nvSpPr>
        <p:spPr>
          <a:xfrm>
            <a:off x="1800000" y="540000"/>
            <a:ext cx="9841138" cy="807537"/>
          </a:xfrm>
        </p:spPr>
        <p:txBody>
          <a:bodyPr anchor="t" anchorCtr="0">
            <a:noAutofit/>
          </a:bodyPr>
          <a:lstStyle/>
          <a:p>
            <a:r>
              <a:rPr lang="en-AU" sz="3200" dirty="0"/>
              <a:t>James Houstone                       </a:t>
            </a:r>
          </a:p>
        </p:txBody>
      </p:sp>
      <p:sp>
        <p:nvSpPr>
          <p:cNvPr id="4" name="Content Placeholder 3"/>
          <p:cNvSpPr>
            <a:spLocks noGrp="1"/>
          </p:cNvSpPr>
          <p:nvPr>
            <p:ph sz="half" idx="1"/>
          </p:nvPr>
        </p:nvSpPr>
        <p:spPr>
          <a:xfrm>
            <a:off x="1800000" y="1440000"/>
            <a:ext cx="6147206" cy="4796421"/>
          </a:xfrm>
        </p:spPr>
        <p:txBody>
          <a:bodyPr>
            <a:noAutofit/>
          </a:bodyPr>
          <a:lstStyle/>
          <a:p>
            <a:pPr marL="0" indent="0">
              <a:lnSpc>
                <a:spcPts val="2400"/>
              </a:lnSpc>
              <a:buNone/>
            </a:pPr>
            <a:r>
              <a:rPr lang="en-AU" sz="1800" dirty="0">
                <a:solidFill>
                  <a:srgbClr val="371541"/>
                </a:solidFill>
              </a:rPr>
              <a:t>James Houstone is a Director of Breaking New Ground (BNG), which is a leading provider of online solutions for Australian community services and health service providers, in the areas of quality and service standards, quality management systems and organisational capacity building.</a:t>
            </a:r>
          </a:p>
          <a:p>
            <a:pPr marL="0" indent="0">
              <a:lnSpc>
                <a:spcPts val="2400"/>
              </a:lnSpc>
              <a:buNone/>
            </a:pPr>
            <a:r>
              <a:rPr lang="en-AU" sz="1800" dirty="0">
                <a:solidFill>
                  <a:srgbClr val="371541"/>
                </a:solidFill>
              </a:rPr>
              <a:t>BNG partners with the Centre for Cultural Diversity in Ageing to provide the Inclusive Service Standards Portal, which supports aged care providers to self-assess against the Inclusive Service Standards, and to identify any gaps or areas for improvement.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5902" y="1506388"/>
            <a:ext cx="2380635" cy="2882732"/>
          </a:xfrm>
          <a:prstGeom prst="rect">
            <a:avLst/>
          </a:prstGeom>
          <a:ln w="38100">
            <a:solidFill>
              <a:srgbClr val="9C3C44"/>
            </a:solidFill>
          </a:ln>
        </p:spPr>
      </p:pic>
    </p:spTree>
    <p:extLst>
      <p:ext uri="{BB962C8B-B14F-4D97-AF65-F5344CB8AC3E}">
        <p14:creationId xmlns:p14="http://schemas.microsoft.com/office/powerpoint/2010/main" val="452064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E5829CA-E9D3-744E-823D-10E27CEDAFF9}"/>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sp>
        <p:nvSpPr>
          <p:cNvPr id="14" name="Title 1"/>
          <p:cNvSpPr txBox="1">
            <a:spLocks noGrp="1"/>
          </p:cNvSpPr>
          <p:nvPr>
            <p:ph type="title" idx="4294967295"/>
          </p:nvPr>
        </p:nvSpPr>
        <p:spPr>
          <a:xfrm>
            <a:off x="1800000" y="540000"/>
            <a:ext cx="7239000" cy="45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0" i="0" u="none" strike="noStrike" kern="1200" cap="none" spc="0" normalizeH="0" baseline="0" noProof="0" dirty="0">
                <a:ln>
                  <a:noFill/>
                </a:ln>
                <a:solidFill>
                  <a:srgbClr val="9C3C44"/>
                </a:solidFill>
                <a:effectLst/>
                <a:uLnTx/>
                <a:uFillTx/>
                <a:latin typeface="Lato" panose="020F0502020204030203" pitchFamily="34" charset="77"/>
                <a:ea typeface="+mj-ea"/>
                <a:cs typeface="+mj-cs"/>
              </a:rPr>
              <a:t>Poll 5</a:t>
            </a:r>
          </a:p>
        </p:txBody>
      </p:sp>
      <p:sp>
        <p:nvSpPr>
          <p:cNvPr id="15" name="Content Placeholder 2"/>
          <p:cNvSpPr txBox="1">
            <a:spLocks/>
          </p:cNvSpPr>
          <p:nvPr/>
        </p:nvSpPr>
        <p:spPr>
          <a:xfrm>
            <a:off x="1800000" y="1224001"/>
            <a:ext cx="9735545" cy="554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Font typeface="Arial" panose="020B0604020202020204" pitchFamily="34" charset="0"/>
              <a:buNone/>
            </a:pPr>
            <a:r>
              <a:rPr lang="en-AU" sz="1800" dirty="0">
                <a:solidFill>
                  <a:srgbClr val="42244C"/>
                </a:solidFill>
                <a:latin typeface="Lato" panose="020F0502020204030203" pitchFamily="34" charset="0"/>
                <a:ea typeface="Lato" panose="020F0502020204030203" pitchFamily="34" charset="0"/>
                <a:cs typeface="Lato" panose="020F0502020204030203" pitchFamily="34" charset="0"/>
              </a:rPr>
              <a:t>Action Plan 1</a:t>
            </a:r>
          </a:p>
          <a:p>
            <a:pPr marL="0" indent="0">
              <a:lnSpc>
                <a:spcPct val="150000"/>
              </a:lnSpc>
              <a:buFont typeface="Arial" panose="020B0604020202020204" pitchFamily="34" charset="0"/>
              <a:buNone/>
            </a:pPr>
            <a:endParaRPr lang="en-AU" sz="1800" dirty="0">
              <a:solidFill>
                <a:srgbClr val="42244C"/>
              </a:solidFill>
              <a:latin typeface="Lato" panose="020F0502020204030203" pitchFamily="34" charset="0"/>
              <a:ea typeface="Lato" panose="020F0502020204030203" pitchFamily="34" charset="0"/>
              <a:cs typeface="Lato" panose="020F0502020204030203" pitchFamily="34" charset="0"/>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p:txBody>
      </p:sp>
    </p:spTree>
    <p:extLst>
      <p:ext uri="{BB962C8B-B14F-4D97-AF65-F5344CB8AC3E}">
        <p14:creationId xmlns:p14="http://schemas.microsoft.com/office/powerpoint/2010/main" val="1509217636"/>
      </p:ext>
    </p:extLst>
  </p:cSld>
  <p:clrMapOvr>
    <a:masterClrMapping/>
  </p:clrMapOvr>
  <mc:AlternateContent xmlns:mc="http://schemas.openxmlformats.org/markup-compatibility/2006" xmlns:p14="http://schemas.microsoft.com/office/powerpoint/2010/main">
    <mc:Choice Requires="p14">
      <p:transition spd="slow" p14:dur="2000" advTm="32952"/>
    </mc:Choice>
    <mc:Fallback xmlns="">
      <p:transition spd="slow" advTm="3295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E5829CA-E9D3-744E-823D-10E27CEDAFF9}"/>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sp>
        <p:nvSpPr>
          <p:cNvPr id="14" name="Title 1"/>
          <p:cNvSpPr txBox="1">
            <a:spLocks noGrp="1"/>
          </p:cNvSpPr>
          <p:nvPr>
            <p:ph type="title" idx="4294967295"/>
          </p:nvPr>
        </p:nvSpPr>
        <p:spPr>
          <a:xfrm>
            <a:off x="1800000" y="540000"/>
            <a:ext cx="7239000" cy="45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0" i="0" u="none" strike="noStrike" kern="1200" cap="none" spc="0" normalizeH="0" baseline="0" noProof="0" dirty="0">
                <a:ln>
                  <a:noFill/>
                </a:ln>
                <a:solidFill>
                  <a:srgbClr val="9C3C44"/>
                </a:solidFill>
                <a:effectLst/>
                <a:uLnTx/>
                <a:uFillTx/>
                <a:latin typeface="Lato" panose="020F0502020204030203" pitchFamily="34" charset="77"/>
                <a:ea typeface="+mj-ea"/>
                <a:cs typeface="+mj-cs"/>
              </a:rPr>
              <a:t>Poll 6</a:t>
            </a:r>
          </a:p>
        </p:txBody>
      </p:sp>
      <p:sp>
        <p:nvSpPr>
          <p:cNvPr id="15" name="Content Placeholder 2"/>
          <p:cNvSpPr txBox="1">
            <a:spLocks/>
          </p:cNvSpPr>
          <p:nvPr/>
        </p:nvSpPr>
        <p:spPr>
          <a:xfrm>
            <a:off x="1800000" y="1224001"/>
            <a:ext cx="9735545" cy="554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Font typeface="Arial" panose="020B0604020202020204" pitchFamily="34" charset="0"/>
              <a:buNone/>
            </a:pPr>
            <a:r>
              <a:rPr lang="en-AU" sz="1800" dirty="0">
                <a:solidFill>
                  <a:srgbClr val="42244C"/>
                </a:solidFill>
                <a:latin typeface="Lato" panose="020F0502020204030203" pitchFamily="34" charset="0"/>
                <a:ea typeface="Lato" panose="020F0502020204030203" pitchFamily="34" charset="0"/>
                <a:cs typeface="Lato" panose="020F0502020204030203" pitchFamily="34" charset="0"/>
              </a:rPr>
              <a:t>Action Plan 2</a:t>
            </a:r>
          </a:p>
          <a:p>
            <a:pPr marL="0" indent="0">
              <a:lnSpc>
                <a:spcPct val="150000"/>
              </a:lnSpc>
              <a:buFont typeface="Arial" panose="020B0604020202020204" pitchFamily="34" charset="0"/>
              <a:buNone/>
            </a:pPr>
            <a:endParaRPr lang="en-AU" sz="1800" dirty="0">
              <a:solidFill>
                <a:srgbClr val="42244C"/>
              </a:solidFill>
              <a:latin typeface="Lato" panose="020F0502020204030203" pitchFamily="34" charset="0"/>
              <a:ea typeface="Lato" panose="020F0502020204030203" pitchFamily="34" charset="0"/>
              <a:cs typeface="Lato" panose="020F0502020204030203" pitchFamily="34" charset="0"/>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p:txBody>
      </p:sp>
    </p:spTree>
    <p:extLst>
      <p:ext uri="{BB962C8B-B14F-4D97-AF65-F5344CB8AC3E}">
        <p14:creationId xmlns:p14="http://schemas.microsoft.com/office/powerpoint/2010/main" val="3394610835"/>
      </p:ext>
    </p:extLst>
  </p:cSld>
  <p:clrMapOvr>
    <a:masterClrMapping/>
  </p:clrMapOvr>
  <mc:AlternateContent xmlns:mc="http://schemas.openxmlformats.org/markup-compatibility/2006" xmlns:p14="http://schemas.microsoft.com/office/powerpoint/2010/main">
    <mc:Choice Requires="p14">
      <p:transition spd="slow" p14:dur="2000" advTm="32952"/>
    </mc:Choice>
    <mc:Fallback xmlns="">
      <p:transition spd="slow" advTm="3295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E5829CA-E9D3-744E-823D-10E27CEDAFF9}"/>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sp>
        <p:nvSpPr>
          <p:cNvPr id="14" name="Title 1"/>
          <p:cNvSpPr txBox="1">
            <a:spLocks noGrp="1"/>
          </p:cNvSpPr>
          <p:nvPr>
            <p:ph type="title" idx="4294967295"/>
          </p:nvPr>
        </p:nvSpPr>
        <p:spPr>
          <a:xfrm>
            <a:off x="1800000" y="540000"/>
            <a:ext cx="7239000" cy="45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0" i="0" u="none" strike="noStrike" kern="1200" cap="none" spc="0" normalizeH="0" baseline="0" noProof="0" dirty="0">
                <a:ln>
                  <a:noFill/>
                </a:ln>
                <a:solidFill>
                  <a:srgbClr val="9C3C44"/>
                </a:solidFill>
                <a:effectLst/>
                <a:uLnTx/>
                <a:uFillTx/>
                <a:latin typeface="Lato" panose="020F0502020204030203" pitchFamily="34" charset="77"/>
                <a:ea typeface="+mj-ea"/>
                <a:cs typeface="+mj-cs"/>
              </a:rPr>
              <a:t>Poll 7</a:t>
            </a:r>
          </a:p>
        </p:txBody>
      </p:sp>
      <p:sp>
        <p:nvSpPr>
          <p:cNvPr id="15" name="Content Placeholder 2"/>
          <p:cNvSpPr txBox="1">
            <a:spLocks/>
          </p:cNvSpPr>
          <p:nvPr/>
        </p:nvSpPr>
        <p:spPr>
          <a:xfrm>
            <a:off x="1800000" y="1224001"/>
            <a:ext cx="9735545" cy="554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Font typeface="Arial" panose="020B0604020202020204" pitchFamily="34" charset="0"/>
              <a:buNone/>
            </a:pPr>
            <a:r>
              <a:rPr lang="en-AU" sz="1800" dirty="0">
                <a:solidFill>
                  <a:srgbClr val="42244C"/>
                </a:solidFill>
                <a:latin typeface="Lato" panose="020F0502020204030203" pitchFamily="34" charset="0"/>
                <a:ea typeface="Lato" panose="020F0502020204030203" pitchFamily="34" charset="0"/>
                <a:cs typeface="Lato" panose="020F0502020204030203" pitchFamily="34" charset="0"/>
              </a:rPr>
              <a:t>Action plan 3 </a:t>
            </a:r>
          </a:p>
          <a:p>
            <a:pPr marL="0" indent="0">
              <a:lnSpc>
                <a:spcPct val="150000"/>
              </a:lnSpc>
              <a:buFont typeface="Arial" panose="020B0604020202020204" pitchFamily="34" charset="0"/>
              <a:buNone/>
            </a:pPr>
            <a:endParaRPr lang="en-AU" sz="1800" dirty="0">
              <a:solidFill>
                <a:srgbClr val="42244C"/>
              </a:solidFill>
              <a:latin typeface="Lato" panose="020F0502020204030203" pitchFamily="34" charset="0"/>
              <a:ea typeface="Lato" panose="020F0502020204030203" pitchFamily="34" charset="0"/>
              <a:cs typeface="Lato" panose="020F0502020204030203" pitchFamily="34" charset="0"/>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p:txBody>
      </p:sp>
    </p:spTree>
    <p:extLst>
      <p:ext uri="{BB962C8B-B14F-4D97-AF65-F5344CB8AC3E}">
        <p14:creationId xmlns:p14="http://schemas.microsoft.com/office/powerpoint/2010/main" val="1470598843"/>
      </p:ext>
    </p:extLst>
  </p:cSld>
  <p:clrMapOvr>
    <a:masterClrMapping/>
  </p:clrMapOvr>
  <mc:AlternateContent xmlns:mc="http://schemas.openxmlformats.org/markup-compatibility/2006" xmlns:p14="http://schemas.microsoft.com/office/powerpoint/2010/main">
    <mc:Choice Requires="p14">
      <p:transition spd="slow" p14:dur="2000" advTm="32952"/>
    </mc:Choice>
    <mc:Fallback xmlns="">
      <p:transition spd="slow" advTm="329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F3B17DAD-FBAB-1845-9D42-BE362C53973E}"/>
              </a:ext>
            </a:extLst>
          </p:cNvPr>
          <p:cNvSpPr>
            <a:spLocks noGrp="1"/>
          </p:cNvSpPr>
          <p:nvPr>
            <p:ph type="title"/>
          </p:nvPr>
        </p:nvSpPr>
        <p:spPr>
          <a:xfrm>
            <a:off x="-2760607" y="-881369"/>
            <a:ext cx="10038522" cy="983848"/>
          </a:xfrm>
        </p:spPr>
        <p:txBody>
          <a:bodyPr/>
          <a:lstStyle/>
          <a:p>
            <a:pPr algn="ctr"/>
            <a:r>
              <a:rPr lang="en-US" dirty="0"/>
              <a:t>About us</a:t>
            </a:r>
          </a:p>
        </p:txBody>
      </p:sp>
      <p:sp>
        <p:nvSpPr>
          <p:cNvPr id="2" name="Text Placeholder 5">
            <a:extLst>
              <a:ext uri="{FF2B5EF4-FFF2-40B4-BE49-F238E27FC236}">
                <a16:creationId xmlns:a16="http://schemas.microsoft.com/office/drawing/2014/main" xmlns="" id="{DC3B9565-AD15-CF47-990B-27C9DEFC58E2}"/>
              </a:ext>
            </a:extLst>
          </p:cNvPr>
          <p:cNvSpPr txBox="1">
            <a:spLocks/>
          </p:cNvSpPr>
          <p:nvPr/>
        </p:nvSpPr>
        <p:spPr>
          <a:xfrm>
            <a:off x="2335526" y="463896"/>
            <a:ext cx="8911474" cy="923330"/>
          </a:xfrm>
          <a:prstGeom prst="rect">
            <a:avLst/>
          </a:prstGeom>
        </p:spPr>
        <p:txBody>
          <a:bodyPr wrap="square">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AU" sz="2400" b="1" dirty="0">
                <a:solidFill>
                  <a:srgbClr val="F4911D"/>
                </a:solidFill>
                <a:latin typeface="Lato" panose="020F0502020204030203" pitchFamily="34" charset="77"/>
                <a:ea typeface="Gadugi" panose="020B0502040204020203" pitchFamily="34" charset="0"/>
              </a:rPr>
              <a:t>OUR VISION</a:t>
            </a:r>
          </a:p>
          <a:p>
            <a:pPr marL="0" indent="0" algn="ctr">
              <a:lnSpc>
                <a:spcPct val="100000"/>
              </a:lnSpc>
              <a:spcBef>
                <a:spcPts val="0"/>
              </a:spcBef>
              <a:buFont typeface="Arial" panose="020B0604020202020204" pitchFamily="34" charset="0"/>
              <a:buNone/>
            </a:pPr>
            <a:r>
              <a:rPr lang="en-AU" sz="1800" dirty="0">
                <a:solidFill>
                  <a:srgbClr val="4D2C5A"/>
                </a:solidFill>
                <a:latin typeface="Lato" panose="020F0502020204030203" pitchFamily="34" charset="77"/>
                <a:ea typeface="Gadugi" panose="020B0502040204020203" pitchFamily="34" charset="0"/>
              </a:rPr>
              <a:t>All aged care consumers in Australia experience inclusive and accessible care</a:t>
            </a:r>
          </a:p>
        </p:txBody>
      </p:sp>
      <p:cxnSp>
        <p:nvCxnSpPr>
          <p:cNvPr id="3" name="Straight Connector 2">
            <a:extLst>
              <a:ext uri="{FF2B5EF4-FFF2-40B4-BE49-F238E27FC236}">
                <a16:creationId xmlns:a16="http://schemas.microsoft.com/office/drawing/2014/main" xmlns="" id="{E2D9010E-3975-3E49-B0D3-E7C523E5F415}"/>
              </a:ext>
              <a:ext uri="{C183D7F6-B498-43B3-948B-1728B52AA6E4}">
                <adec:decorative xmlns:adec="http://schemas.microsoft.com/office/drawing/2017/decorative" xmlns="" val="1"/>
              </a:ext>
            </a:extLst>
          </p:cNvPr>
          <p:cNvCxnSpPr>
            <a:cxnSpLocks/>
          </p:cNvCxnSpPr>
          <p:nvPr/>
        </p:nvCxnSpPr>
        <p:spPr>
          <a:xfrm>
            <a:off x="4764179" y="1484853"/>
            <a:ext cx="3960000" cy="0"/>
          </a:xfrm>
          <a:prstGeom prst="line">
            <a:avLst/>
          </a:prstGeom>
          <a:ln w="28575">
            <a:solidFill>
              <a:srgbClr val="4D2C5A"/>
            </a:solidFill>
          </a:ln>
        </p:spPr>
        <p:style>
          <a:lnRef idx="1">
            <a:schemeClr val="accent1"/>
          </a:lnRef>
          <a:fillRef idx="0">
            <a:schemeClr val="accent1"/>
          </a:fillRef>
          <a:effectRef idx="0">
            <a:schemeClr val="accent1"/>
          </a:effectRef>
          <a:fontRef idx="minor">
            <a:schemeClr val="tx1"/>
          </a:fontRef>
        </p:style>
      </p:cxnSp>
      <p:sp>
        <p:nvSpPr>
          <p:cNvPr id="4" name="Text Placeholder 5">
            <a:extLst>
              <a:ext uri="{FF2B5EF4-FFF2-40B4-BE49-F238E27FC236}">
                <a16:creationId xmlns:a16="http://schemas.microsoft.com/office/drawing/2014/main" xmlns="" id="{4854DB39-9E5B-E742-AF84-BF3E147C5D2A}"/>
              </a:ext>
            </a:extLst>
          </p:cNvPr>
          <p:cNvSpPr txBox="1">
            <a:spLocks/>
          </p:cNvSpPr>
          <p:nvPr/>
        </p:nvSpPr>
        <p:spPr>
          <a:xfrm>
            <a:off x="2182897" y="1547984"/>
            <a:ext cx="9313333" cy="1200329"/>
          </a:xfrm>
          <a:prstGeom prst="rect">
            <a:avLst/>
          </a:prstGeom>
        </p:spPr>
        <p:txBody>
          <a:bodyPr wrap="square">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AU" sz="2400" b="1" dirty="0">
                <a:solidFill>
                  <a:srgbClr val="F4911D"/>
                </a:solidFill>
                <a:latin typeface="Lato" panose="020F0502020204030203" pitchFamily="34" charset="77"/>
                <a:ea typeface="Gadugi" panose="020B0502040204020203" pitchFamily="34" charset="0"/>
              </a:rPr>
              <a:t>OUR PURPOSE</a:t>
            </a:r>
          </a:p>
          <a:p>
            <a:pPr marL="0" indent="0" algn="ctr">
              <a:lnSpc>
                <a:spcPct val="100000"/>
              </a:lnSpc>
              <a:spcBef>
                <a:spcPts val="0"/>
              </a:spcBef>
              <a:spcAft>
                <a:spcPts val="770"/>
              </a:spcAft>
              <a:buFont typeface="Arial" panose="020B0604020202020204" pitchFamily="34" charset="0"/>
              <a:buNone/>
            </a:pPr>
            <a:r>
              <a:rPr lang="en-AU" sz="1800" dirty="0">
                <a:solidFill>
                  <a:srgbClr val="4D2C5A"/>
                </a:solidFill>
                <a:latin typeface="Lato" panose="020F0502020204030203" pitchFamily="34" charset="77"/>
                <a:ea typeface="Gadugi" panose="020B0502040204020203" pitchFamily="34" charset="0"/>
              </a:rPr>
              <a:t>To build the capacity and capabilities of Australian aged care providers to deliver services that are welcoming, inclusive and accessible  </a:t>
            </a:r>
          </a:p>
        </p:txBody>
      </p:sp>
      <p:cxnSp>
        <p:nvCxnSpPr>
          <p:cNvPr id="5" name="Straight Connector 4">
            <a:extLst>
              <a:ext uri="{FF2B5EF4-FFF2-40B4-BE49-F238E27FC236}">
                <a16:creationId xmlns:a16="http://schemas.microsoft.com/office/drawing/2014/main" xmlns="" id="{6418AC55-8F78-1D49-8A97-DF8097987BE7}"/>
              </a:ext>
              <a:ext uri="{C183D7F6-B498-43B3-948B-1728B52AA6E4}">
                <adec:decorative xmlns:adec="http://schemas.microsoft.com/office/drawing/2017/decorative" xmlns="" val="1"/>
              </a:ext>
            </a:extLst>
          </p:cNvPr>
          <p:cNvCxnSpPr>
            <a:cxnSpLocks/>
          </p:cNvCxnSpPr>
          <p:nvPr/>
        </p:nvCxnSpPr>
        <p:spPr>
          <a:xfrm>
            <a:off x="4764179" y="2840675"/>
            <a:ext cx="3960000" cy="0"/>
          </a:xfrm>
          <a:prstGeom prst="line">
            <a:avLst/>
          </a:prstGeom>
          <a:ln w="28575">
            <a:solidFill>
              <a:srgbClr val="4D2C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 id="{C52CADE9-2726-D447-B8A3-6CEBC618BDC4}"/>
              </a:ext>
            </a:extLst>
          </p:cNvPr>
          <p:cNvSpPr txBox="1">
            <a:spLocks/>
          </p:cNvSpPr>
          <p:nvPr/>
        </p:nvSpPr>
        <p:spPr>
          <a:xfrm>
            <a:off x="4836803" y="3021828"/>
            <a:ext cx="4121621" cy="424732"/>
          </a:xfrm>
          <a:prstGeom prst="rect">
            <a:avLst/>
          </a:prstGeom>
        </p:spPr>
        <p:txBody>
          <a:bodyPr wrap="square" lIns="57728">
            <a:spAutoFit/>
          </a:bodyPr>
          <a:lstStyle>
            <a:lvl1pPr marL="0" indent="0" algn="l" defTabSz="914268" rtl="0" eaLnBrk="1" latinLnBrk="0" hangingPunct="1">
              <a:lnSpc>
                <a:spcPct val="90000"/>
              </a:lnSpc>
              <a:spcBef>
                <a:spcPts val="1000"/>
              </a:spcBef>
              <a:buFont typeface="Arial" panose="020B0604020202020204" pitchFamily="34" charset="0"/>
              <a:buNone/>
              <a:defRPr sz="1400" b="0" kern="1200" baseline="0">
                <a:solidFill>
                  <a:schemeClr val="tx1"/>
                </a:solidFill>
                <a:latin typeface="+mn-lt"/>
                <a:ea typeface="Helvetica Neue" panose="02000503000000020004" pitchFamily="2" charset="0"/>
                <a:cs typeface="Helvetica Neue" panose="02000503000000020004" pitchFamily="2" charset="0"/>
              </a:defRPr>
            </a:lvl1pPr>
            <a:lvl2pPr marL="685700" indent="-228567" algn="l" defTabSz="914268"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834" indent="-228567" algn="l" defTabSz="914268"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599968"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102"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234"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368"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502"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635"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defTabSz="439872">
              <a:spcBef>
                <a:spcPts val="481"/>
              </a:spcBef>
            </a:pPr>
            <a:r>
              <a:rPr lang="en-AU" sz="2400" b="1" dirty="0">
                <a:solidFill>
                  <a:srgbClr val="F4911D"/>
                </a:solidFill>
                <a:latin typeface="Lato" panose="020F0502020204030203" pitchFamily="34" charset="77"/>
                <a:ea typeface="Gadugi" panose="020B0502040204020203" pitchFamily="34" charset="0"/>
                <a:cs typeface="+mn-cs"/>
              </a:rPr>
              <a:t>OUR SERVICE AREAS</a:t>
            </a:r>
          </a:p>
        </p:txBody>
      </p:sp>
      <p:pic>
        <p:nvPicPr>
          <p:cNvPr id="7" name="Graphic 6" descr="Trainer icon">
            <a:extLst>
              <a:ext uri="{FF2B5EF4-FFF2-40B4-BE49-F238E27FC236}">
                <a16:creationId xmlns:a16="http://schemas.microsoft.com/office/drawing/2014/main" xmlns="" id="{171C94C1-74C6-FA4F-88B2-F9BDC78DBD7E}"/>
              </a:ext>
            </a:extLst>
          </p:cNvPr>
          <p:cNvPicPr>
            <a:picLocks noChangeAspect="1"/>
          </p:cNvPicPr>
          <p:nvPr/>
        </p:nvPicPr>
        <p:blipFill>
          <a:blip r:embed="rId3"/>
          <a:stretch>
            <a:fillRect/>
          </a:stretch>
        </p:blipFill>
        <p:spPr>
          <a:xfrm>
            <a:off x="4060163" y="3520964"/>
            <a:ext cx="648000" cy="648000"/>
          </a:xfrm>
          <a:prstGeom prst="rect">
            <a:avLst/>
          </a:prstGeom>
        </p:spPr>
      </p:pic>
      <p:sp>
        <p:nvSpPr>
          <p:cNvPr id="8" name="Text Placeholder 10">
            <a:extLst>
              <a:ext uri="{FF2B5EF4-FFF2-40B4-BE49-F238E27FC236}">
                <a16:creationId xmlns:a16="http://schemas.microsoft.com/office/drawing/2014/main" xmlns="" id="{B6106ED3-5894-D149-ABE2-F478D8B0F3E9}"/>
              </a:ext>
            </a:extLst>
          </p:cNvPr>
          <p:cNvSpPr txBox="1">
            <a:spLocks/>
          </p:cNvSpPr>
          <p:nvPr/>
        </p:nvSpPr>
        <p:spPr>
          <a:xfrm>
            <a:off x="3222262" y="4193818"/>
            <a:ext cx="2327211" cy="840230"/>
          </a:xfrm>
          <a:prstGeom prst="rect">
            <a:avLst/>
          </a:prstGeom>
        </p:spPr>
        <p:txBody>
          <a:bodyPr wrap="square" lIns="57728">
            <a:spAutoFit/>
          </a:bodyPr>
          <a:lstStyle>
            <a:lvl1pPr marL="0" indent="0" algn="l" defTabSz="914268" rtl="0" eaLnBrk="1" latinLnBrk="0" hangingPunct="1">
              <a:lnSpc>
                <a:spcPct val="90000"/>
              </a:lnSpc>
              <a:spcBef>
                <a:spcPts val="1000"/>
              </a:spcBef>
              <a:buFont typeface="Arial" panose="020B0604020202020204" pitchFamily="34" charset="0"/>
              <a:buNone/>
              <a:defRPr sz="1400" b="0" kern="1200" baseline="0">
                <a:solidFill>
                  <a:schemeClr val="tx1"/>
                </a:solidFill>
                <a:latin typeface="+mn-lt"/>
                <a:ea typeface="Helvetica Neue" panose="02000503000000020004" pitchFamily="2" charset="0"/>
                <a:cs typeface="Helvetica Neue" panose="02000503000000020004" pitchFamily="2" charset="0"/>
              </a:defRPr>
            </a:lvl1pPr>
            <a:lvl2pPr marL="685700" indent="-228567" algn="l" defTabSz="914268"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834" indent="-228567" algn="l" defTabSz="914268"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599968"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102"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234"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368"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502"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635"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AU" sz="1800" dirty="0">
                <a:solidFill>
                  <a:srgbClr val="4D2C5A"/>
                </a:solidFill>
                <a:latin typeface="Lato" panose="020F0502020204030203" pitchFamily="34" charset="77"/>
                <a:ea typeface="Gadugi" panose="020B0502040204020203" pitchFamily="34" charset="0"/>
              </a:rPr>
              <a:t>Inclusive practice training and workshops </a:t>
            </a:r>
          </a:p>
        </p:txBody>
      </p:sp>
      <p:pic>
        <p:nvPicPr>
          <p:cNvPr id="9" name="Graphic 8" descr="Books icon">
            <a:extLst>
              <a:ext uri="{FF2B5EF4-FFF2-40B4-BE49-F238E27FC236}">
                <a16:creationId xmlns:a16="http://schemas.microsoft.com/office/drawing/2014/main" xmlns="" id="{06F70176-5185-1343-840C-9AD6F45EFB0E}"/>
              </a:ext>
            </a:extLst>
          </p:cNvPr>
          <p:cNvPicPr>
            <a:picLocks noChangeAspect="1"/>
          </p:cNvPicPr>
          <p:nvPr/>
        </p:nvPicPr>
        <p:blipFill>
          <a:blip r:embed="rId4"/>
          <a:stretch>
            <a:fillRect/>
          </a:stretch>
        </p:blipFill>
        <p:spPr>
          <a:xfrm>
            <a:off x="6629915" y="3513997"/>
            <a:ext cx="648000" cy="648000"/>
          </a:xfrm>
          <a:prstGeom prst="rect">
            <a:avLst/>
          </a:prstGeom>
        </p:spPr>
      </p:pic>
      <p:sp>
        <p:nvSpPr>
          <p:cNvPr id="10" name="Text Placeholder 10">
            <a:extLst>
              <a:ext uri="{FF2B5EF4-FFF2-40B4-BE49-F238E27FC236}">
                <a16:creationId xmlns:a16="http://schemas.microsoft.com/office/drawing/2014/main" xmlns="" id="{5482735C-ECF2-9448-B8FA-FAC7D3C28BF7}"/>
              </a:ext>
            </a:extLst>
          </p:cNvPr>
          <p:cNvSpPr txBox="1">
            <a:spLocks/>
          </p:cNvSpPr>
          <p:nvPr/>
        </p:nvSpPr>
        <p:spPr>
          <a:xfrm>
            <a:off x="5644374" y="4182888"/>
            <a:ext cx="2619082" cy="840230"/>
          </a:xfrm>
          <a:prstGeom prst="rect">
            <a:avLst/>
          </a:prstGeom>
        </p:spPr>
        <p:txBody>
          <a:bodyPr wrap="square" lIns="57728">
            <a:spAutoFit/>
          </a:bodyPr>
          <a:lstStyle>
            <a:lvl1pPr marL="0" indent="0" algn="l" defTabSz="914268" rtl="0" eaLnBrk="1" latinLnBrk="0" hangingPunct="1">
              <a:lnSpc>
                <a:spcPct val="90000"/>
              </a:lnSpc>
              <a:spcBef>
                <a:spcPts val="1000"/>
              </a:spcBef>
              <a:buFont typeface="Arial" panose="020B0604020202020204" pitchFamily="34" charset="0"/>
              <a:buNone/>
              <a:defRPr sz="1400" b="0" kern="1200" baseline="0">
                <a:solidFill>
                  <a:schemeClr val="tx1"/>
                </a:solidFill>
                <a:latin typeface="+mn-lt"/>
                <a:ea typeface="Helvetica Neue" panose="02000503000000020004" pitchFamily="2" charset="0"/>
                <a:cs typeface="Helvetica Neue" panose="02000503000000020004" pitchFamily="2" charset="0"/>
              </a:defRPr>
            </a:lvl1pPr>
            <a:lvl2pPr marL="685700" indent="-228567" algn="l" defTabSz="914268"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834" indent="-228567" algn="l" defTabSz="914268"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599968"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102"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234"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368"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502"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635"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AU" sz="1800" dirty="0">
                <a:solidFill>
                  <a:srgbClr val="4D2C5A"/>
                </a:solidFill>
                <a:latin typeface="Lato" panose="020F0502020204030203" pitchFamily="34" charset="77"/>
              </a:rPr>
              <a:t>Capacity building to promote cultural inclusion and equity</a:t>
            </a:r>
          </a:p>
        </p:txBody>
      </p:sp>
      <p:pic>
        <p:nvPicPr>
          <p:cNvPr id="11" name="Graphic 10" descr="Advice icon">
            <a:extLst>
              <a:ext uri="{FF2B5EF4-FFF2-40B4-BE49-F238E27FC236}">
                <a16:creationId xmlns:a16="http://schemas.microsoft.com/office/drawing/2014/main" xmlns="" id="{82D45A56-CEE7-7646-B414-D142EEE78380}"/>
              </a:ext>
            </a:extLst>
          </p:cNvPr>
          <p:cNvPicPr>
            <a:picLocks noChangeAspect="1"/>
          </p:cNvPicPr>
          <p:nvPr/>
        </p:nvPicPr>
        <p:blipFill>
          <a:blip r:embed="rId5"/>
          <a:stretch>
            <a:fillRect/>
          </a:stretch>
        </p:blipFill>
        <p:spPr>
          <a:xfrm>
            <a:off x="9150337" y="3500660"/>
            <a:ext cx="648000" cy="648000"/>
          </a:xfrm>
          <a:prstGeom prst="rect">
            <a:avLst/>
          </a:prstGeom>
        </p:spPr>
      </p:pic>
      <p:sp>
        <p:nvSpPr>
          <p:cNvPr id="12" name="Text Placeholder 10">
            <a:extLst>
              <a:ext uri="{FF2B5EF4-FFF2-40B4-BE49-F238E27FC236}">
                <a16:creationId xmlns:a16="http://schemas.microsoft.com/office/drawing/2014/main" xmlns="" id="{9B6E52D8-E945-774D-A6DF-BC64E765923B}"/>
              </a:ext>
            </a:extLst>
          </p:cNvPr>
          <p:cNvSpPr txBox="1">
            <a:spLocks/>
          </p:cNvSpPr>
          <p:nvPr/>
        </p:nvSpPr>
        <p:spPr>
          <a:xfrm>
            <a:off x="8370649" y="4190595"/>
            <a:ext cx="2207375" cy="590931"/>
          </a:xfrm>
          <a:prstGeom prst="rect">
            <a:avLst/>
          </a:prstGeom>
        </p:spPr>
        <p:txBody>
          <a:bodyPr wrap="square" lIns="57728">
            <a:spAutoFit/>
          </a:bodyPr>
          <a:lstStyle>
            <a:lvl1pPr marL="0" indent="0" algn="l" defTabSz="914268" rtl="0" eaLnBrk="1" latinLnBrk="0" hangingPunct="1">
              <a:lnSpc>
                <a:spcPct val="90000"/>
              </a:lnSpc>
              <a:spcBef>
                <a:spcPts val="1000"/>
              </a:spcBef>
              <a:buFont typeface="Arial" panose="020B0604020202020204" pitchFamily="34" charset="0"/>
              <a:buNone/>
              <a:defRPr sz="1400" b="0" kern="1200" baseline="0">
                <a:solidFill>
                  <a:schemeClr val="tx1"/>
                </a:solidFill>
                <a:latin typeface="+mn-lt"/>
                <a:ea typeface="Helvetica Neue" panose="02000503000000020004" pitchFamily="2" charset="0"/>
                <a:cs typeface="Helvetica Neue" panose="02000503000000020004" pitchFamily="2" charset="0"/>
              </a:defRPr>
            </a:lvl1pPr>
            <a:lvl2pPr marL="685700" indent="-228567" algn="l" defTabSz="914268"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834" indent="-228567" algn="l" defTabSz="914268"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599968"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102"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234"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368"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502"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635" indent="-228567" algn="l" defTabSz="914268"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AU" sz="1800" dirty="0">
                <a:solidFill>
                  <a:srgbClr val="4D2C5A"/>
                </a:solidFill>
                <a:latin typeface="Lato" panose="020F0502020204030203" pitchFamily="34" charset="77"/>
              </a:rPr>
              <a:t>Diversity advice and consulting</a:t>
            </a:r>
          </a:p>
        </p:txBody>
      </p:sp>
      <p:cxnSp>
        <p:nvCxnSpPr>
          <p:cNvPr id="13" name="Straight Connector 12">
            <a:extLst>
              <a:ext uri="{FF2B5EF4-FFF2-40B4-BE49-F238E27FC236}">
                <a16:creationId xmlns:a16="http://schemas.microsoft.com/office/drawing/2014/main" xmlns="" id="{3C4BCAFD-76EF-E141-A2EF-B97C3B5FED89}"/>
              </a:ext>
              <a:ext uri="{C183D7F6-B498-43B3-948B-1728B52AA6E4}">
                <adec:decorative xmlns:adec="http://schemas.microsoft.com/office/drawing/2017/decorative" xmlns="" val="1"/>
              </a:ext>
            </a:extLst>
          </p:cNvPr>
          <p:cNvCxnSpPr>
            <a:cxnSpLocks/>
          </p:cNvCxnSpPr>
          <p:nvPr/>
        </p:nvCxnSpPr>
        <p:spPr>
          <a:xfrm>
            <a:off x="4769608" y="5163132"/>
            <a:ext cx="3960000" cy="0"/>
          </a:xfrm>
          <a:prstGeom prst="line">
            <a:avLst/>
          </a:prstGeom>
          <a:ln w="28575">
            <a:solidFill>
              <a:srgbClr val="4D2C5A"/>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xmlns="" id="{F4393111-C37B-B946-A5C1-F7314DDC6BF3}"/>
              </a:ext>
            </a:extLst>
          </p:cNvPr>
          <p:cNvSpPr txBox="1">
            <a:spLocks/>
          </p:cNvSpPr>
          <p:nvPr/>
        </p:nvSpPr>
        <p:spPr>
          <a:xfrm>
            <a:off x="1422400" y="5284829"/>
            <a:ext cx="10769600" cy="840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FontTx/>
              <a:buNone/>
            </a:pPr>
            <a:r>
              <a:rPr lang="en-AU" sz="1800" dirty="0">
                <a:solidFill>
                  <a:srgbClr val="4D2C5A"/>
                </a:solidFill>
                <a:latin typeface="Lato" panose="020F0502020204030203" pitchFamily="34" charset="77"/>
              </a:rPr>
              <a:t>The Centre for Cultural Diversity in Ageing is supported by Benetas &amp; funded by the Australian Department of Health and Aged Care through the Partners in Culturally Appropriate Care (PICAC) program.</a:t>
            </a:r>
          </a:p>
          <a:p>
            <a:pPr>
              <a:spcBef>
                <a:spcPts val="0"/>
              </a:spcBef>
              <a:buFontTx/>
              <a:buNone/>
            </a:pPr>
            <a:endParaRPr lang="en-AU" sz="2400" dirty="0">
              <a:solidFill>
                <a:srgbClr val="371541"/>
              </a:solidFill>
              <a:latin typeface="Lato" panose="020F0502020204030203" pitchFamily="34" charset="77"/>
            </a:endParaRPr>
          </a:p>
          <a:p>
            <a:pPr>
              <a:buFontTx/>
              <a:buNone/>
            </a:pPr>
            <a:endParaRPr lang="en-AU" sz="2400" dirty="0">
              <a:solidFill>
                <a:srgbClr val="371541"/>
              </a:solidFill>
              <a:latin typeface="Lato" panose="020F0502020204030203" pitchFamily="34" charset="77"/>
            </a:endParaRPr>
          </a:p>
          <a:p>
            <a:endParaRPr lang="en-AU" sz="1800" dirty="0">
              <a:solidFill>
                <a:srgbClr val="371541"/>
              </a:solidFill>
              <a:latin typeface="Lato" panose="020F0502020204030203" pitchFamily="34" charset="77"/>
            </a:endParaRPr>
          </a:p>
          <a:p>
            <a:endParaRPr lang="en-AU" sz="1800" dirty="0">
              <a:solidFill>
                <a:srgbClr val="371541"/>
              </a:solidFill>
              <a:latin typeface="Lato" panose="020F0502020204030203" pitchFamily="34" charset="77"/>
            </a:endParaRPr>
          </a:p>
          <a:p>
            <a:endParaRPr lang="en-AU" sz="1800" dirty="0">
              <a:solidFill>
                <a:srgbClr val="371541"/>
              </a:solidFill>
              <a:latin typeface="Lato" panose="020F0502020204030203" pitchFamily="34" charset="77"/>
            </a:endParaRPr>
          </a:p>
          <a:p>
            <a:pPr marL="0" indent="0" algn="ctr">
              <a:buFont typeface="Arial" panose="020B0604020202020204" pitchFamily="34" charset="0"/>
              <a:buNone/>
            </a:pPr>
            <a:endParaRPr lang="en-AU" sz="1700" dirty="0">
              <a:solidFill>
                <a:srgbClr val="371541"/>
              </a:solidFill>
              <a:latin typeface="Lato" panose="020F0502020204030203" pitchFamily="34" charset="77"/>
            </a:endParaRPr>
          </a:p>
          <a:p>
            <a:pPr marL="0" indent="0" algn="ctr">
              <a:buFont typeface="Arial" panose="020B0604020202020204" pitchFamily="34" charset="0"/>
              <a:buNone/>
            </a:pPr>
            <a:r>
              <a:rPr lang="en-AU" sz="2000" dirty="0">
                <a:solidFill>
                  <a:srgbClr val="FF9F3F"/>
                </a:solidFill>
                <a:latin typeface="Lato" panose="020F0502020204030203" pitchFamily="34" charset="77"/>
              </a:rPr>
              <a:t>                                                        </a:t>
            </a:r>
            <a:endParaRPr lang="en-AU" sz="2400" dirty="0">
              <a:solidFill>
                <a:prstClr val="black"/>
              </a:solidFill>
              <a:latin typeface="Lato" panose="020F0502020204030203" pitchFamily="34" charset="77"/>
            </a:endParaRPr>
          </a:p>
          <a:p>
            <a:pPr>
              <a:buFontTx/>
              <a:buNone/>
            </a:pPr>
            <a:endParaRPr lang="en-AU" dirty="0">
              <a:solidFill>
                <a:prstClr val="black"/>
              </a:solidFill>
              <a:latin typeface="Lato" panose="020F0502020204030203" pitchFamily="34" charset="77"/>
            </a:endParaRPr>
          </a:p>
          <a:p>
            <a:pPr>
              <a:buFontTx/>
              <a:buNone/>
            </a:pPr>
            <a:endParaRPr lang="en-AU" dirty="0">
              <a:solidFill>
                <a:prstClr val="black"/>
              </a:solidFill>
              <a:latin typeface="Lato" panose="020F0502020204030203" pitchFamily="34" charset="77"/>
            </a:endParaRPr>
          </a:p>
        </p:txBody>
      </p:sp>
    </p:spTree>
    <p:extLst>
      <p:ext uri="{BB962C8B-B14F-4D97-AF65-F5344CB8AC3E}">
        <p14:creationId xmlns:p14="http://schemas.microsoft.com/office/powerpoint/2010/main" val="3462760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E5829CA-E9D3-744E-823D-10E27CEDAFF9}"/>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sp>
        <p:nvSpPr>
          <p:cNvPr id="14" name="Title 1"/>
          <p:cNvSpPr txBox="1">
            <a:spLocks noGrp="1"/>
          </p:cNvSpPr>
          <p:nvPr>
            <p:ph type="title" idx="4294967295"/>
          </p:nvPr>
        </p:nvSpPr>
        <p:spPr>
          <a:xfrm>
            <a:off x="1800000" y="540000"/>
            <a:ext cx="7239000" cy="45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0" i="0" u="none" strike="noStrike" kern="1200" cap="none" spc="0" normalizeH="0" baseline="0" noProof="0" dirty="0">
                <a:ln>
                  <a:noFill/>
                </a:ln>
                <a:solidFill>
                  <a:srgbClr val="9C3C44"/>
                </a:solidFill>
                <a:effectLst/>
                <a:uLnTx/>
                <a:uFillTx/>
                <a:latin typeface="Lato" panose="020F0502020204030203" pitchFamily="34" charset="77"/>
                <a:ea typeface="+mj-ea"/>
                <a:cs typeface="+mj-cs"/>
              </a:rPr>
              <a:t>Poll </a:t>
            </a:r>
            <a:r>
              <a:rPr lang="en-AU" sz="3200" dirty="0">
                <a:solidFill>
                  <a:srgbClr val="9C3C44"/>
                </a:solidFill>
                <a:latin typeface="Lato" panose="020F0502020204030203" pitchFamily="34" charset="77"/>
              </a:rPr>
              <a:t>8</a:t>
            </a:r>
            <a:endParaRPr kumimoji="0" lang="en-AU" sz="3200" b="0" i="0" u="none" strike="noStrike" kern="1200" cap="none" spc="0" normalizeH="0" baseline="0" noProof="0" dirty="0">
              <a:ln>
                <a:noFill/>
              </a:ln>
              <a:solidFill>
                <a:srgbClr val="9C3C44"/>
              </a:solidFill>
              <a:effectLst/>
              <a:uLnTx/>
              <a:uFillTx/>
              <a:latin typeface="Lato" panose="020F0502020204030203" pitchFamily="34" charset="77"/>
              <a:ea typeface="+mj-ea"/>
              <a:cs typeface="+mj-cs"/>
            </a:endParaRPr>
          </a:p>
        </p:txBody>
      </p:sp>
      <p:sp>
        <p:nvSpPr>
          <p:cNvPr id="15" name="Content Placeholder 2"/>
          <p:cNvSpPr txBox="1">
            <a:spLocks/>
          </p:cNvSpPr>
          <p:nvPr/>
        </p:nvSpPr>
        <p:spPr>
          <a:xfrm>
            <a:off x="1800000" y="1224001"/>
            <a:ext cx="9735545" cy="554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Font typeface="Arial" panose="020B0604020202020204" pitchFamily="34" charset="0"/>
              <a:buNone/>
            </a:pPr>
            <a:r>
              <a:rPr lang="en-AU" sz="1800" dirty="0">
                <a:solidFill>
                  <a:srgbClr val="42244C"/>
                </a:solidFill>
                <a:latin typeface="Lato" panose="020F0502020204030203" pitchFamily="34" charset="0"/>
                <a:ea typeface="Lato" panose="020F0502020204030203" pitchFamily="34" charset="0"/>
                <a:cs typeface="Lato" panose="020F0502020204030203" pitchFamily="34" charset="0"/>
              </a:rPr>
              <a:t>What does your organisation need to support its Inclusive Service Standards journey?</a:t>
            </a:r>
          </a:p>
          <a:p>
            <a:pPr marL="0" indent="0">
              <a:lnSpc>
                <a:spcPct val="150000"/>
              </a:lnSpc>
              <a:buFont typeface="Arial" panose="020B0604020202020204" pitchFamily="34" charset="0"/>
              <a:buNone/>
            </a:pPr>
            <a:endParaRPr lang="en-AU" sz="1800" dirty="0">
              <a:solidFill>
                <a:srgbClr val="42244C"/>
              </a:solidFill>
              <a:latin typeface="Lato" panose="020F0502020204030203" pitchFamily="34" charset="0"/>
              <a:ea typeface="Lato" panose="020F0502020204030203" pitchFamily="34" charset="0"/>
              <a:cs typeface="Lato" panose="020F0502020204030203" pitchFamily="34" charset="0"/>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p:txBody>
      </p:sp>
    </p:spTree>
    <p:extLst>
      <p:ext uri="{BB962C8B-B14F-4D97-AF65-F5344CB8AC3E}">
        <p14:creationId xmlns:p14="http://schemas.microsoft.com/office/powerpoint/2010/main" val="1916783727"/>
      </p:ext>
    </p:extLst>
  </p:cSld>
  <p:clrMapOvr>
    <a:masterClrMapping/>
  </p:clrMapOvr>
  <mc:AlternateContent xmlns:mc="http://schemas.openxmlformats.org/markup-compatibility/2006" xmlns:p14="http://schemas.microsoft.com/office/powerpoint/2010/main">
    <mc:Choice Requires="p14">
      <p:transition spd="slow" p14:dur="2000" advTm="32952"/>
    </mc:Choice>
    <mc:Fallback xmlns="">
      <p:transition spd="slow" advTm="3295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8000" y="1800000"/>
            <a:ext cx="108284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F68100"/>
                </a:solidFill>
                <a:effectLst/>
                <a:uLnTx/>
                <a:uFillTx/>
                <a:latin typeface="Lato" panose="020F0502020204030203" pitchFamily="34" charset="77"/>
                <a:ea typeface="+mn-ea"/>
                <a:cs typeface="+mn-cs"/>
              </a:rPr>
              <a:t>Where to go for support</a:t>
            </a:r>
          </a:p>
        </p:txBody>
      </p:sp>
    </p:spTree>
    <p:extLst>
      <p:ext uri="{BB962C8B-B14F-4D97-AF65-F5344CB8AC3E}">
        <p14:creationId xmlns:p14="http://schemas.microsoft.com/office/powerpoint/2010/main" val="97275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434471C-A6EB-D646-A1F9-2C21CCDBEAB6}"/>
              </a:ext>
            </a:extLst>
          </p:cNvPr>
          <p:cNvSpPr>
            <a:spLocks noGrp="1"/>
          </p:cNvSpPr>
          <p:nvPr>
            <p:ph type="title"/>
          </p:nvPr>
        </p:nvSpPr>
        <p:spPr>
          <a:xfrm>
            <a:off x="1799999" y="540000"/>
            <a:ext cx="9702189" cy="983848"/>
          </a:xfrm>
        </p:spPr>
        <p:txBody>
          <a:bodyPr anchor="t" anchorCtr="0">
            <a:noAutofit/>
          </a:bodyPr>
          <a:lstStyle/>
          <a:p>
            <a:r>
              <a:rPr lang="en-AU" dirty="0">
                <a:solidFill>
                  <a:srgbClr val="9C3C44"/>
                </a:solidFill>
              </a:rPr>
              <a:t>Inclusive Service Standards and Resources </a:t>
            </a:r>
            <a:endParaRPr lang="en-US" dirty="0"/>
          </a:p>
        </p:txBody>
      </p:sp>
      <p:sp>
        <p:nvSpPr>
          <p:cNvPr id="2" name="Content Placeholder 1">
            <a:extLst>
              <a:ext uri="{FF2B5EF4-FFF2-40B4-BE49-F238E27FC236}">
                <a16:creationId xmlns:a16="http://schemas.microsoft.com/office/drawing/2014/main" xmlns="" id="{79C166AB-5FE7-2249-BDDB-D5C8AAF489D8}"/>
              </a:ext>
            </a:extLst>
          </p:cNvPr>
          <p:cNvSpPr>
            <a:spLocks noGrp="1"/>
          </p:cNvSpPr>
          <p:nvPr>
            <p:ph idx="1"/>
          </p:nvPr>
        </p:nvSpPr>
        <p:spPr>
          <a:xfrm>
            <a:off x="1800000" y="1067495"/>
            <a:ext cx="5219365" cy="5418000"/>
          </a:xfrm>
        </p:spPr>
        <p:txBody>
          <a:bodyPr/>
          <a:lstStyle/>
          <a:p>
            <a:pPr>
              <a:spcBef>
                <a:spcPts val="1000"/>
              </a:spcBef>
            </a:pPr>
            <a:endParaRPr lang="en-AU" dirty="0">
              <a:solidFill>
                <a:srgbClr val="371541"/>
              </a:solidFill>
            </a:endParaRPr>
          </a:p>
          <a:p>
            <a:pPr>
              <a:spcBef>
                <a:spcPts val="1000"/>
              </a:spcBef>
            </a:pPr>
            <a:r>
              <a:rPr lang="en-AU" dirty="0">
                <a:solidFill>
                  <a:srgbClr val="371541"/>
                </a:solidFill>
              </a:rPr>
              <a:t>The Inclusive Service Standards were developed by the Centre for Cultural Diversity in Ageing to assist aged care providers in the development and the delivery of inclusive services to all consumers. </a:t>
            </a:r>
          </a:p>
          <a:p>
            <a:pPr>
              <a:spcBef>
                <a:spcPts val="1000"/>
              </a:spcBef>
            </a:pPr>
            <a:endParaRPr lang="en-AU" dirty="0">
              <a:solidFill>
                <a:srgbClr val="371541"/>
              </a:solidFill>
            </a:endParaRPr>
          </a:p>
          <a:p>
            <a:pPr>
              <a:spcBef>
                <a:spcPts val="1000"/>
              </a:spcBef>
            </a:pPr>
            <a:r>
              <a:rPr lang="en-AU" dirty="0">
                <a:solidFill>
                  <a:srgbClr val="371541"/>
                </a:solidFill>
              </a:rPr>
              <a:t>They provide a framework for services to adapt and improve their services and organisational practices so they are welcoming, safe and accessible.</a:t>
            </a:r>
          </a:p>
          <a:p>
            <a:pPr>
              <a:lnSpc>
                <a:spcPts val="2400"/>
              </a:lnSpc>
              <a:spcBef>
                <a:spcPts val="600"/>
              </a:spcBef>
            </a:pPr>
            <a:endParaRPr lang="en-AU" dirty="0">
              <a:solidFill>
                <a:srgbClr val="371541"/>
              </a:solidFill>
            </a:endParaRPr>
          </a:p>
          <a:p>
            <a:endParaRPr lang="en-US" dirty="0"/>
          </a:p>
        </p:txBody>
      </p:sp>
      <p:sp>
        <p:nvSpPr>
          <p:cNvPr id="5" name="Content Placeholder 4">
            <a:extLst>
              <a:ext uri="{FF2B5EF4-FFF2-40B4-BE49-F238E27FC236}">
                <a16:creationId xmlns:a16="http://schemas.microsoft.com/office/drawing/2014/main" xmlns="" id="{A9F5217D-A561-0442-8383-FA904CABB5A1}"/>
              </a:ext>
            </a:extLst>
          </p:cNvPr>
          <p:cNvSpPr>
            <a:spLocks noGrp="1"/>
          </p:cNvSpPr>
          <p:nvPr>
            <p:ph idx="11"/>
          </p:nvPr>
        </p:nvSpPr>
        <p:spPr>
          <a:xfrm>
            <a:off x="1799999" y="4767938"/>
            <a:ext cx="6482668" cy="1644316"/>
          </a:xfrm>
        </p:spPr>
        <p:txBody>
          <a:bodyPr/>
          <a:lstStyle/>
          <a:p>
            <a:pPr>
              <a:spcBef>
                <a:spcPts val="0"/>
              </a:spcBef>
            </a:pPr>
            <a:r>
              <a:rPr lang="en-AU" dirty="0">
                <a:solidFill>
                  <a:srgbClr val="F4911D"/>
                </a:solidFill>
                <a:hlinkClick r:id="rId3">
                  <a:extLst>
                    <a:ext uri="{A12FA001-AC4F-418D-AE19-62706E023703}">
                      <ahyp:hlinkClr xmlns:ahyp="http://schemas.microsoft.com/office/drawing/2018/hyperlinkcolor" xmlns="" val="tx"/>
                    </a:ext>
                  </a:extLst>
                </a:hlinkClick>
              </a:rPr>
              <a:t>culturaldiversity.com.au/inclusive-service-standards</a:t>
            </a:r>
            <a:endParaRPr lang="en-US" dirty="0">
              <a:solidFill>
                <a:srgbClr val="F4911D"/>
              </a:solidFill>
            </a:endParaRPr>
          </a:p>
        </p:txBody>
      </p:sp>
      <p:pic>
        <p:nvPicPr>
          <p:cNvPr id="9" name="Picture Placeholder 8"/>
          <p:cNvPicPr>
            <a:picLocks noGrp="1" noChangeAspect="1"/>
          </p:cNvPicPr>
          <p:nvPr>
            <p:ph type="pic" sz="quarter" idx="10"/>
          </p:nvPr>
        </p:nvPicPr>
        <p:blipFill>
          <a:blip r:embed="rId4"/>
          <a:stretch>
            <a:fillRect/>
          </a:stretch>
        </p:blipFill>
        <p:spPr>
          <a:xfrm>
            <a:off x="7463702" y="1326126"/>
            <a:ext cx="4281488" cy="4452938"/>
          </a:xfrm>
          <a:prstGeom prst="rect">
            <a:avLst/>
          </a:prstGeom>
        </p:spPr>
      </p:pic>
    </p:spTree>
    <p:extLst>
      <p:ext uri="{BB962C8B-B14F-4D97-AF65-F5344CB8AC3E}">
        <p14:creationId xmlns:p14="http://schemas.microsoft.com/office/powerpoint/2010/main" val="3158980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434471C-A6EB-D646-A1F9-2C21CCDBEAB6}"/>
              </a:ext>
            </a:extLst>
          </p:cNvPr>
          <p:cNvSpPr>
            <a:spLocks noGrp="1"/>
          </p:cNvSpPr>
          <p:nvPr>
            <p:ph type="title"/>
          </p:nvPr>
        </p:nvSpPr>
        <p:spPr>
          <a:xfrm>
            <a:off x="1799999" y="540000"/>
            <a:ext cx="9702189" cy="983848"/>
          </a:xfrm>
        </p:spPr>
        <p:txBody>
          <a:bodyPr anchor="t" anchorCtr="0">
            <a:noAutofit/>
          </a:bodyPr>
          <a:lstStyle/>
          <a:p>
            <a:r>
              <a:rPr lang="en-AU" dirty="0">
                <a:solidFill>
                  <a:srgbClr val="9C3C44"/>
                </a:solidFill>
              </a:rPr>
              <a:t>Diversity Mentoring Program</a:t>
            </a:r>
            <a:endParaRPr lang="en-US" dirty="0"/>
          </a:p>
        </p:txBody>
      </p:sp>
      <p:sp>
        <p:nvSpPr>
          <p:cNvPr id="2" name="Content Placeholder 1">
            <a:extLst>
              <a:ext uri="{FF2B5EF4-FFF2-40B4-BE49-F238E27FC236}">
                <a16:creationId xmlns:a16="http://schemas.microsoft.com/office/drawing/2014/main" xmlns="" id="{79C166AB-5FE7-2249-BDDB-D5C8AAF489D8}"/>
              </a:ext>
            </a:extLst>
          </p:cNvPr>
          <p:cNvSpPr>
            <a:spLocks noGrp="1"/>
          </p:cNvSpPr>
          <p:nvPr>
            <p:ph idx="1"/>
          </p:nvPr>
        </p:nvSpPr>
        <p:spPr>
          <a:xfrm>
            <a:off x="1800000" y="1494000"/>
            <a:ext cx="5790503" cy="5418000"/>
          </a:xfrm>
        </p:spPr>
        <p:txBody>
          <a:bodyPr/>
          <a:lstStyle/>
          <a:p>
            <a:pPr>
              <a:spcBef>
                <a:spcPts val="1000"/>
              </a:spcBef>
            </a:pPr>
            <a:r>
              <a:rPr lang="en-AU" dirty="0">
                <a:solidFill>
                  <a:srgbClr val="371541"/>
                </a:solidFill>
              </a:rPr>
              <a:t>The Diversity Mentoring program is a co-design program involving a collaboration between an aged care service and the Centre for Cultural Diversity in Ageing. The program links leaders from the aged care service to diversity mentors from the Centre for Cultural Diversity in Ageing in a six month mentoring relationship.</a:t>
            </a:r>
          </a:p>
          <a:p>
            <a:pPr>
              <a:spcBef>
                <a:spcPts val="1000"/>
              </a:spcBef>
            </a:pPr>
            <a:r>
              <a:rPr lang="en-AU" dirty="0">
                <a:solidFill>
                  <a:srgbClr val="371541"/>
                </a:solidFill>
              </a:rPr>
              <a:t>The aim of the program is to support the aged care leaders within the service to develop the initial stages of a diversity and inclusion approach across the whole organisation. It will involve monthly diversity mentoring consultations and two online training sessions on culturally appropriate care delivered to leaders and direct care staff.</a:t>
            </a:r>
          </a:p>
          <a:p>
            <a:pPr>
              <a:spcBef>
                <a:spcPts val="1000"/>
              </a:spcBef>
            </a:pPr>
            <a:endParaRPr lang="en-AU" dirty="0">
              <a:solidFill>
                <a:srgbClr val="371541"/>
              </a:solidFill>
            </a:endParaRPr>
          </a:p>
          <a:p>
            <a:pPr>
              <a:spcBef>
                <a:spcPts val="1000"/>
              </a:spcBef>
            </a:pPr>
            <a:endParaRPr lang="en-AU" dirty="0">
              <a:solidFill>
                <a:srgbClr val="371541"/>
              </a:solidFill>
            </a:endParaRPr>
          </a:p>
          <a:p>
            <a:pPr>
              <a:spcBef>
                <a:spcPts val="1000"/>
              </a:spcBef>
            </a:pPr>
            <a:endParaRPr lang="en-AU" dirty="0">
              <a:solidFill>
                <a:srgbClr val="371541"/>
              </a:solidFill>
            </a:endParaRPr>
          </a:p>
          <a:p>
            <a:pPr>
              <a:spcBef>
                <a:spcPts val="1000"/>
              </a:spcBef>
            </a:pPr>
            <a:endParaRPr lang="en-AU" dirty="0">
              <a:solidFill>
                <a:srgbClr val="371541"/>
              </a:solidFill>
            </a:endParaRPr>
          </a:p>
          <a:p>
            <a:pPr>
              <a:lnSpc>
                <a:spcPts val="2400"/>
              </a:lnSpc>
              <a:spcBef>
                <a:spcPts val="600"/>
              </a:spcBef>
            </a:pPr>
            <a:endParaRPr lang="en-AU" dirty="0">
              <a:solidFill>
                <a:srgbClr val="371541"/>
              </a:solidFill>
            </a:endParaRPr>
          </a:p>
          <a:p>
            <a:endParaRPr lang="en-US" dirty="0"/>
          </a:p>
        </p:txBody>
      </p:sp>
      <p:sp>
        <p:nvSpPr>
          <p:cNvPr id="5" name="Content Placeholder 4">
            <a:extLst>
              <a:ext uri="{FF2B5EF4-FFF2-40B4-BE49-F238E27FC236}">
                <a16:creationId xmlns:a16="http://schemas.microsoft.com/office/drawing/2014/main" xmlns="" id="{A9F5217D-A561-0442-8383-FA904CABB5A1}"/>
              </a:ext>
            </a:extLst>
          </p:cNvPr>
          <p:cNvSpPr>
            <a:spLocks noGrp="1"/>
          </p:cNvSpPr>
          <p:nvPr>
            <p:ph idx="11"/>
          </p:nvPr>
        </p:nvSpPr>
        <p:spPr>
          <a:xfrm>
            <a:off x="1799999" y="5771536"/>
            <a:ext cx="6482668" cy="640718"/>
          </a:xfrm>
        </p:spPr>
        <p:txBody>
          <a:bodyPr/>
          <a:lstStyle/>
          <a:p>
            <a:pPr>
              <a:spcBef>
                <a:spcPts val="0"/>
              </a:spcBef>
            </a:pPr>
            <a:r>
              <a:rPr lang="en-AU" dirty="0">
                <a:solidFill>
                  <a:srgbClr val="F4911D"/>
                </a:solidFill>
                <a:hlinkClick r:id="rId3"/>
              </a:rPr>
              <a:t>culturaldiversity.com.au/training-development/</a:t>
            </a:r>
          </a:p>
          <a:p>
            <a:pPr>
              <a:spcBef>
                <a:spcPts val="0"/>
              </a:spcBef>
            </a:pPr>
            <a:r>
              <a:rPr lang="en-AU" dirty="0">
                <a:solidFill>
                  <a:srgbClr val="F4911D"/>
                </a:solidFill>
                <a:hlinkClick r:id="rId3"/>
              </a:rPr>
              <a:t>diversity-mentoring-program</a:t>
            </a:r>
            <a:endParaRPr lang="en-AU" dirty="0">
              <a:solidFill>
                <a:srgbClr val="F4911D"/>
              </a:solidFill>
            </a:endParaRPr>
          </a:p>
          <a:p>
            <a:pPr>
              <a:spcBef>
                <a:spcPts val="0"/>
              </a:spcBef>
            </a:pPr>
            <a:endParaRPr lang="en-US" dirty="0">
              <a:solidFill>
                <a:srgbClr val="F4911D"/>
              </a:solidFill>
            </a:endParaRPr>
          </a:p>
        </p:txBody>
      </p:sp>
      <p:pic>
        <p:nvPicPr>
          <p:cNvPr id="17" name="Picture Placeholder 16"/>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729" r="1729"/>
          <a:stretch>
            <a:fillRect/>
          </a:stretch>
        </p:blipFill>
        <p:spPr>
          <a:xfrm>
            <a:off x="7670075" y="2423692"/>
            <a:ext cx="4202009" cy="2412000"/>
          </a:xfrm>
        </p:spPr>
      </p:pic>
    </p:spTree>
    <p:extLst>
      <p:ext uri="{BB962C8B-B14F-4D97-AF65-F5344CB8AC3E}">
        <p14:creationId xmlns:p14="http://schemas.microsoft.com/office/powerpoint/2010/main" val="4239878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A346EFD-F252-B640-A1E5-9EDEAD3C117A}"/>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sp>
        <p:nvSpPr>
          <p:cNvPr id="5" name="Title 1"/>
          <p:cNvSpPr txBox="1">
            <a:spLocks/>
          </p:cNvSpPr>
          <p:nvPr/>
        </p:nvSpPr>
        <p:spPr>
          <a:xfrm>
            <a:off x="2362954" y="1401481"/>
            <a:ext cx="9144000" cy="3252000"/>
          </a:xfrm>
          <a:prstGeom prst="rect">
            <a:avLst/>
          </a:prstGeom>
        </p:spPr>
        <p:txBody>
          <a:bodyPr>
            <a:noAutofit/>
          </a:bodyPr>
          <a:lstStyle>
            <a:lvl1pPr algn="l" rtl="0" fontAlgn="base">
              <a:spcBef>
                <a:spcPct val="0"/>
              </a:spcBef>
              <a:spcAft>
                <a:spcPct val="0"/>
              </a:spcAft>
              <a:defRPr sz="2400">
                <a:solidFill>
                  <a:srgbClr val="FF7F00"/>
                </a:solidFill>
                <a:latin typeface="+mj-lt"/>
                <a:ea typeface="+mj-ea"/>
                <a:cs typeface="+mj-cs"/>
              </a:defRPr>
            </a:lvl1pPr>
            <a:lvl2pPr algn="l" rtl="0" fontAlgn="base">
              <a:spcBef>
                <a:spcPct val="0"/>
              </a:spcBef>
              <a:spcAft>
                <a:spcPct val="0"/>
              </a:spcAft>
              <a:defRPr sz="2400">
                <a:solidFill>
                  <a:srgbClr val="FF7F00"/>
                </a:solidFill>
                <a:latin typeface="Verdana" charset="0"/>
              </a:defRPr>
            </a:lvl2pPr>
            <a:lvl3pPr algn="l" rtl="0" fontAlgn="base">
              <a:spcBef>
                <a:spcPct val="0"/>
              </a:spcBef>
              <a:spcAft>
                <a:spcPct val="0"/>
              </a:spcAft>
              <a:defRPr sz="2400">
                <a:solidFill>
                  <a:srgbClr val="FF7F00"/>
                </a:solidFill>
                <a:latin typeface="Verdana" charset="0"/>
              </a:defRPr>
            </a:lvl3pPr>
            <a:lvl4pPr algn="l" rtl="0" fontAlgn="base">
              <a:spcBef>
                <a:spcPct val="0"/>
              </a:spcBef>
              <a:spcAft>
                <a:spcPct val="0"/>
              </a:spcAft>
              <a:defRPr sz="2400">
                <a:solidFill>
                  <a:srgbClr val="FF7F00"/>
                </a:solidFill>
                <a:latin typeface="Verdana" charset="0"/>
              </a:defRPr>
            </a:lvl4pPr>
            <a:lvl5pPr algn="l" rtl="0" fontAlgn="base">
              <a:spcBef>
                <a:spcPct val="0"/>
              </a:spcBef>
              <a:spcAft>
                <a:spcPct val="0"/>
              </a:spcAft>
              <a:defRPr sz="2400">
                <a:solidFill>
                  <a:srgbClr val="FF7F00"/>
                </a:solidFill>
                <a:latin typeface="Verdana" charset="0"/>
              </a:defRPr>
            </a:lvl5pPr>
            <a:lvl6pPr marL="457200" algn="l" rtl="0" fontAlgn="base">
              <a:spcBef>
                <a:spcPct val="0"/>
              </a:spcBef>
              <a:spcAft>
                <a:spcPct val="0"/>
              </a:spcAft>
              <a:defRPr sz="2400">
                <a:solidFill>
                  <a:srgbClr val="FF7F00"/>
                </a:solidFill>
                <a:latin typeface="Verdana" charset="0"/>
              </a:defRPr>
            </a:lvl6pPr>
            <a:lvl7pPr marL="914400" algn="l" rtl="0" fontAlgn="base">
              <a:spcBef>
                <a:spcPct val="0"/>
              </a:spcBef>
              <a:spcAft>
                <a:spcPct val="0"/>
              </a:spcAft>
              <a:defRPr sz="2400">
                <a:solidFill>
                  <a:srgbClr val="FF7F00"/>
                </a:solidFill>
                <a:latin typeface="Verdana" charset="0"/>
              </a:defRPr>
            </a:lvl7pPr>
            <a:lvl8pPr marL="1371600" algn="l" rtl="0" fontAlgn="base">
              <a:spcBef>
                <a:spcPct val="0"/>
              </a:spcBef>
              <a:spcAft>
                <a:spcPct val="0"/>
              </a:spcAft>
              <a:defRPr sz="2400">
                <a:solidFill>
                  <a:srgbClr val="FF7F00"/>
                </a:solidFill>
                <a:latin typeface="Verdana" charset="0"/>
              </a:defRPr>
            </a:lvl8pPr>
            <a:lvl9pPr marL="1828800" algn="l" rtl="0" fontAlgn="base">
              <a:spcBef>
                <a:spcPct val="0"/>
              </a:spcBef>
              <a:spcAft>
                <a:spcPct val="0"/>
              </a:spcAft>
              <a:defRPr sz="2400">
                <a:solidFill>
                  <a:srgbClr val="FF7F00"/>
                </a:solidFill>
                <a:latin typeface="Verdana" charset="0"/>
              </a:defRPr>
            </a:lvl9pPr>
          </a:lstStyle>
          <a:p>
            <a:endParaRPr lang="en-AU" sz="5400" dirty="0">
              <a:solidFill>
                <a:srgbClr val="9C3C44"/>
              </a:solidFill>
            </a:endParaRPr>
          </a:p>
        </p:txBody>
      </p:sp>
      <p:pic>
        <p:nvPicPr>
          <p:cNvPr id="4" name="Picture 3">
            <a:extLst>
              <a:ext uri="{FF2B5EF4-FFF2-40B4-BE49-F238E27FC236}">
                <a16:creationId xmlns:a16="http://schemas.microsoft.com/office/drawing/2014/main" xmlns="" id="{18576725-F152-D345-61C2-AB85A7B2A9A7}"/>
              </a:ext>
            </a:extLst>
          </p:cNvPr>
          <p:cNvPicPr>
            <a:picLocks noChangeAspect="1"/>
          </p:cNvPicPr>
          <p:nvPr/>
        </p:nvPicPr>
        <p:blipFill rotWithShape="1">
          <a:blip r:embed="rId4">
            <a:extLst>
              <a:ext uri="{28A0092B-C50C-407E-A947-70E740481C1C}">
                <a14:useLocalDpi xmlns:a14="http://schemas.microsoft.com/office/drawing/2010/main" val="0"/>
              </a:ext>
            </a:extLst>
          </a:blip>
          <a:srcRect l="5018" t="478" b="478"/>
          <a:stretch/>
        </p:blipFill>
        <p:spPr>
          <a:xfrm>
            <a:off x="1421472" y="161465"/>
            <a:ext cx="10808654" cy="61920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1359" y="487108"/>
            <a:ext cx="1080000" cy="1080000"/>
          </a:xfrm>
          <a:prstGeom prst="rect">
            <a:avLst/>
          </a:prstGeom>
        </p:spPr>
      </p:pic>
    </p:spTree>
    <p:extLst>
      <p:ext uri="{BB962C8B-B14F-4D97-AF65-F5344CB8AC3E}">
        <p14:creationId xmlns:p14="http://schemas.microsoft.com/office/powerpoint/2010/main" val="2241700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8ED26A3-C6F4-4249-B480-697C67BFC2D9}"/>
              </a:ext>
            </a:extLst>
          </p:cNvPr>
          <p:cNvSpPr>
            <a:spLocks noGrp="1"/>
          </p:cNvSpPr>
          <p:nvPr>
            <p:ph type="title"/>
          </p:nvPr>
        </p:nvSpPr>
        <p:spPr>
          <a:xfrm>
            <a:off x="1675761" y="-723111"/>
            <a:ext cx="10038522" cy="621511"/>
          </a:xfrm>
        </p:spPr>
        <p:txBody>
          <a:bodyPr/>
          <a:lstStyle/>
          <a:p>
            <a:r>
              <a:rPr lang="en-US" dirty="0">
                <a:solidFill>
                  <a:schemeClr val="tx1"/>
                </a:solidFill>
              </a:rPr>
              <a:t>The Centre for Cultural Diversity in Ageing website</a:t>
            </a:r>
            <a:endParaRPr lang="en-US" dirty="0"/>
          </a:p>
        </p:txBody>
      </p:sp>
      <p:sp>
        <p:nvSpPr>
          <p:cNvPr id="4" name="Content Placeholder 3">
            <a:extLst>
              <a:ext uri="{FF2B5EF4-FFF2-40B4-BE49-F238E27FC236}">
                <a16:creationId xmlns:a16="http://schemas.microsoft.com/office/drawing/2014/main" xmlns="" id="{F0F608C6-0A09-7645-83D8-C10A0F868D7A}"/>
              </a:ext>
            </a:extLst>
          </p:cNvPr>
          <p:cNvSpPr>
            <a:spLocks noGrp="1"/>
          </p:cNvSpPr>
          <p:nvPr>
            <p:ph idx="1"/>
          </p:nvPr>
        </p:nvSpPr>
        <p:spPr>
          <a:xfrm>
            <a:off x="1845173" y="6046488"/>
            <a:ext cx="2613938" cy="399467"/>
          </a:xfrm>
        </p:spPr>
        <p:txBody>
          <a:bodyPr/>
          <a:lstStyle/>
          <a:p>
            <a:r>
              <a:rPr lang="en-AU" dirty="0">
                <a:solidFill>
                  <a:srgbClr val="F68100"/>
                </a:solidFill>
                <a:hlinkClick r:id="rId3">
                  <a:extLst>
                    <a:ext uri="{A12FA001-AC4F-418D-AE19-62706E023703}">
                      <ahyp:hlinkClr xmlns:ahyp="http://schemas.microsoft.com/office/drawing/2018/hyperlinkcolor" xmlns="" val="tx"/>
                    </a:ext>
                  </a:extLst>
                </a:hlinkClick>
              </a:rPr>
              <a:t>culturaldiversity.com.au</a:t>
            </a:r>
            <a:endParaRPr lang="en-US" dirty="0">
              <a:solidFill>
                <a:srgbClr val="F68100"/>
              </a:solidFill>
            </a:endParaRPr>
          </a:p>
          <a:p>
            <a:endParaRPr lang="en-US" dirty="0"/>
          </a:p>
        </p:txBody>
      </p:sp>
      <p:pic>
        <p:nvPicPr>
          <p:cNvPr id="2" name="Picture 1"/>
          <p:cNvPicPr>
            <a:picLocks noChangeAspect="1"/>
          </p:cNvPicPr>
          <p:nvPr/>
        </p:nvPicPr>
        <p:blipFill>
          <a:blip r:embed="rId4"/>
          <a:stretch>
            <a:fillRect/>
          </a:stretch>
        </p:blipFill>
        <p:spPr>
          <a:xfrm>
            <a:off x="2112302" y="1157786"/>
            <a:ext cx="8131034" cy="4726078"/>
          </a:xfrm>
          <a:prstGeom prst="rect">
            <a:avLst/>
          </a:prstGeom>
        </p:spPr>
      </p:pic>
      <p:sp>
        <p:nvSpPr>
          <p:cNvPr id="5" name="TextBox 4"/>
          <p:cNvSpPr txBox="1"/>
          <p:nvPr/>
        </p:nvSpPr>
        <p:spPr>
          <a:xfrm>
            <a:off x="1537003" y="305308"/>
            <a:ext cx="9928957" cy="584775"/>
          </a:xfrm>
          <a:prstGeom prst="rect">
            <a:avLst/>
          </a:prstGeom>
          <a:noFill/>
        </p:spPr>
        <p:txBody>
          <a:bodyPr wrap="square" rtlCol="0">
            <a:spAutoFit/>
          </a:bodyPr>
          <a:lstStyle/>
          <a:p>
            <a:r>
              <a:rPr lang="en-AU" sz="3200" dirty="0">
                <a:solidFill>
                  <a:srgbClr val="9C3C44"/>
                </a:solidFill>
                <a:latin typeface="Lato" panose="020F0502020204030203" pitchFamily="34" charset="77"/>
                <a:ea typeface="+mj-ea"/>
                <a:cs typeface="+mj-cs"/>
              </a:rPr>
              <a:t>Have your say survey available on our homepage</a:t>
            </a:r>
          </a:p>
        </p:txBody>
      </p:sp>
    </p:spTree>
    <p:extLst>
      <p:ext uri="{BB962C8B-B14F-4D97-AF65-F5344CB8AC3E}">
        <p14:creationId xmlns:p14="http://schemas.microsoft.com/office/powerpoint/2010/main" val="617196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5649B8E-9CAE-3F43-9F66-F2118673186B}"/>
              </a:ext>
            </a:extLst>
          </p:cNvPr>
          <p:cNvSpPr>
            <a:spLocks noGrp="1"/>
          </p:cNvSpPr>
          <p:nvPr>
            <p:ph type="title"/>
          </p:nvPr>
        </p:nvSpPr>
        <p:spPr>
          <a:xfrm>
            <a:off x="1800000" y="540000"/>
            <a:ext cx="10038522" cy="983848"/>
          </a:xfrm>
        </p:spPr>
        <p:txBody>
          <a:bodyPr/>
          <a:lstStyle/>
          <a:p>
            <a:r>
              <a:rPr lang="en-US" dirty="0"/>
              <a:t>Everybody has a story – free learning module</a:t>
            </a:r>
          </a:p>
        </p:txBody>
      </p:sp>
      <p:sp>
        <p:nvSpPr>
          <p:cNvPr id="4" name="Content Placeholder 3">
            <a:extLst>
              <a:ext uri="{FF2B5EF4-FFF2-40B4-BE49-F238E27FC236}">
                <a16:creationId xmlns:a16="http://schemas.microsoft.com/office/drawing/2014/main" xmlns="" id="{0F695D18-5113-2A4F-8AF7-FEB5F608CB63}"/>
              </a:ext>
            </a:extLst>
          </p:cNvPr>
          <p:cNvSpPr>
            <a:spLocks noGrp="1"/>
          </p:cNvSpPr>
          <p:nvPr>
            <p:ph idx="11"/>
          </p:nvPr>
        </p:nvSpPr>
        <p:spPr>
          <a:xfrm>
            <a:off x="6866551" y="264339"/>
            <a:ext cx="5452533" cy="4616209"/>
          </a:xfrm>
        </p:spPr>
        <p:txBody>
          <a:bodyPr/>
          <a:lstStyle/>
          <a:p>
            <a:endParaRPr lang="en-AU" dirty="0">
              <a:solidFill>
                <a:srgbClr val="371541"/>
              </a:solidFill>
            </a:endParaRPr>
          </a:p>
          <a:p>
            <a:endParaRPr lang="en-AU" dirty="0">
              <a:solidFill>
                <a:srgbClr val="371541"/>
              </a:solidFill>
            </a:endParaRPr>
          </a:p>
          <a:p>
            <a:endParaRPr lang="en-AU" dirty="0">
              <a:solidFill>
                <a:srgbClr val="371541"/>
              </a:solidFill>
            </a:endParaRPr>
          </a:p>
          <a:p>
            <a:endParaRPr lang="en-AU" dirty="0">
              <a:solidFill>
                <a:srgbClr val="371541"/>
              </a:solidFill>
            </a:endParaRPr>
          </a:p>
          <a:p>
            <a:endParaRPr lang="en-AU" dirty="0">
              <a:solidFill>
                <a:srgbClr val="371541"/>
              </a:solidFill>
            </a:endParaRPr>
          </a:p>
        </p:txBody>
      </p:sp>
      <p:pic>
        <p:nvPicPr>
          <p:cNvPr id="1026" name="Picture 2" descr="everybodyhas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083" y="1737067"/>
            <a:ext cx="3876881" cy="38768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63119" y="2240500"/>
            <a:ext cx="6328881" cy="2408352"/>
          </a:xfrm>
          <a:prstGeom prst="rect">
            <a:avLst/>
          </a:prstGeom>
        </p:spPr>
        <p:txBody>
          <a:bodyPr wrap="square">
            <a:spAutoFit/>
          </a:bodyPr>
          <a:lstStyle/>
          <a:p>
            <a:pPr lvl="0" eaLnBrk="0" fontAlgn="base" hangingPunct="0">
              <a:spcBef>
                <a:spcPct val="0"/>
              </a:spcBef>
              <a:spcAft>
                <a:spcPct val="0"/>
              </a:spcAft>
            </a:pPr>
            <a:r>
              <a:rPr lang="en-US" altLang="en-US" dirty="0">
                <a:solidFill>
                  <a:srgbClr val="342E2B"/>
                </a:solidFill>
                <a:latin typeface="Lato" panose="020F0502020204030203"/>
              </a:rPr>
              <a:t> </a:t>
            </a:r>
            <a:endParaRPr lang="en-US" altLang="en-US" sz="1050" dirty="0"/>
          </a:p>
          <a:p>
            <a:pPr lvl="0" eaLnBrk="0" fontAlgn="base" hangingPunct="0">
              <a:spcBef>
                <a:spcPct val="0"/>
              </a:spcBef>
              <a:spcAft>
                <a:spcPct val="0"/>
              </a:spcAft>
            </a:pPr>
            <a:r>
              <a:rPr lang="en-US" altLang="en-US" b="1" dirty="0">
                <a:solidFill>
                  <a:srgbClr val="342E2B"/>
                </a:solidFill>
                <a:latin typeface="Lato" panose="020F0502020204030203"/>
              </a:rPr>
              <a:t>Everybody has a story: Delivering culturally inclusive care</a:t>
            </a:r>
            <a:r>
              <a:rPr lang="en-US" altLang="en-US" dirty="0">
                <a:solidFill>
                  <a:srgbClr val="342E2B"/>
                </a:solidFill>
                <a:latin typeface="Lato" panose="020F0502020204030203"/>
              </a:rPr>
              <a:t> module by the Aged Care Quality and Safety Commission was created in partnership with the </a:t>
            </a:r>
            <a:r>
              <a:rPr lang="en-US" altLang="en-US" b="1" dirty="0">
                <a:solidFill>
                  <a:srgbClr val="342E2B"/>
                </a:solidFill>
                <a:latin typeface="Lato" panose="020F0502020204030203"/>
              </a:rPr>
              <a:t>Centre for Cultural Diversity in Ageing</a:t>
            </a:r>
            <a:r>
              <a:rPr lang="en-US" altLang="en-US" dirty="0">
                <a:solidFill>
                  <a:srgbClr val="342E2B"/>
                </a:solidFill>
                <a:latin typeface="Lato" panose="020F0502020204030203"/>
              </a:rPr>
              <a:t>. </a:t>
            </a:r>
          </a:p>
          <a:p>
            <a:pPr lvl="0" eaLnBrk="0" fontAlgn="base" hangingPunct="0">
              <a:spcBef>
                <a:spcPct val="0"/>
              </a:spcBef>
              <a:spcAft>
                <a:spcPct val="0"/>
              </a:spcAft>
            </a:pPr>
            <a:endParaRPr lang="en-US" altLang="en-US" dirty="0">
              <a:solidFill>
                <a:srgbClr val="342E2B"/>
              </a:solidFill>
              <a:latin typeface="Lato" panose="020F0502020204030203"/>
            </a:endParaRPr>
          </a:p>
          <a:p>
            <a:pPr lvl="0" eaLnBrk="0" fontAlgn="base" hangingPunct="0">
              <a:spcBef>
                <a:spcPct val="0"/>
              </a:spcBef>
              <a:spcAft>
                <a:spcPct val="0"/>
              </a:spcAft>
            </a:pPr>
            <a:r>
              <a:rPr lang="en-US" altLang="en-US" dirty="0">
                <a:solidFill>
                  <a:srgbClr val="342E2B"/>
                </a:solidFill>
                <a:latin typeface="Lato" panose="020F0502020204030203"/>
              </a:rPr>
              <a:t>To learn more visit: </a:t>
            </a:r>
          </a:p>
          <a:p>
            <a:pPr lvl="0" eaLnBrk="0" fontAlgn="base" hangingPunct="0">
              <a:spcBef>
                <a:spcPct val="0"/>
              </a:spcBef>
              <a:spcAft>
                <a:spcPct val="0"/>
              </a:spcAft>
            </a:pPr>
            <a:r>
              <a:rPr lang="en-US" altLang="en-US" sz="1400" dirty="0">
                <a:latin typeface="Lato" panose="020F0502020204030203"/>
                <a:hlinkClick r:id="rId4"/>
              </a:rPr>
              <a:t>culturaldiversity.com.au/training-development/everyone-has-a-story</a:t>
            </a:r>
            <a:endParaRPr lang="en-US" altLang="en-US" sz="1400" dirty="0">
              <a:latin typeface="Lato" panose="020F0502020204030203"/>
            </a:endParaRPr>
          </a:p>
          <a:p>
            <a:pPr lvl="0" eaLnBrk="0" fontAlgn="base" hangingPunct="0">
              <a:spcBef>
                <a:spcPct val="0"/>
              </a:spcBef>
              <a:spcAft>
                <a:spcPct val="0"/>
              </a:spcAft>
            </a:pPr>
            <a:endParaRPr lang="en-US" altLang="en-US" sz="1050" dirty="0"/>
          </a:p>
        </p:txBody>
      </p:sp>
    </p:spTree>
    <p:extLst>
      <p:ext uri="{BB962C8B-B14F-4D97-AF65-F5344CB8AC3E}">
        <p14:creationId xmlns:p14="http://schemas.microsoft.com/office/powerpoint/2010/main" val="3106338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5649B8E-9CAE-3F43-9F66-F2118673186B}"/>
              </a:ext>
            </a:extLst>
          </p:cNvPr>
          <p:cNvSpPr>
            <a:spLocks noGrp="1"/>
          </p:cNvSpPr>
          <p:nvPr>
            <p:ph type="title"/>
          </p:nvPr>
        </p:nvSpPr>
        <p:spPr>
          <a:xfrm>
            <a:off x="1800000" y="540000"/>
            <a:ext cx="10038522" cy="983848"/>
          </a:xfrm>
        </p:spPr>
        <p:txBody>
          <a:bodyPr/>
          <a:lstStyle/>
          <a:p>
            <a:r>
              <a:rPr lang="en-US" dirty="0"/>
              <a:t>Podcast</a:t>
            </a:r>
          </a:p>
        </p:txBody>
      </p:sp>
      <p:sp>
        <p:nvSpPr>
          <p:cNvPr id="4" name="Content Placeholder 3">
            <a:extLst>
              <a:ext uri="{FF2B5EF4-FFF2-40B4-BE49-F238E27FC236}">
                <a16:creationId xmlns:a16="http://schemas.microsoft.com/office/drawing/2014/main" xmlns="" id="{0F695D18-5113-2A4F-8AF7-FEB5F608CB63}"/>
              </a:ext>
            </a:extLst>
          </p:cNvPr>
          <p:cNvSpPr>
            <a:spLocks noGrp="1"/>
          </p:cNvSpPr>
          <p:nvPr>
            <p:ph idx="11"/>
          </p:nvPr>
        </p:nvSpPr>
        <p:spPr>
          <a:xfrm>
            <a:off x="6532268" y="1523848"/>
            <a:ext cx="5452533" cy="4616209"/>
          </a:xfrm>
        </p:spPr>
        <p:txBody>
          <a:bodyPr/>
          <a:lstStyle/>
          <a:p>
            <a:r>
              <a:rPr lang="en-AU" dirty="0">
                <a:solidFill>
                  <a:srgbClr val="371541"/>
                </a:solidFill>
              </a:rPr>
              <a:t>To listen visit:</a:t>
            </a:r>
          </a:p>
          <a:p>
            <a:r>
              <a:rPr lang="en-AU" dirty="0">
                <a:solidFill>
                  <a:srgbClr val="371541"/>
                </a:solidFill>
                <a:hlinkClick r:id="rId2"/>
              </a:rPr>
              <a:t>culturaldiversity.com.au/news-and-events/podcasts</a:t>
            </a:r>
            <a:endParaRPr lang="en-AU" dirty="0">
              <a:solidFill>
                <a:srgbClr val="371541"/>
              </a:solidFill>
            </a:endParaRPr>
          </a:p>
          <a:p>
            <a:endParaRPr lang="en-AU" dirty="0">
              <a:solidFill>
                <a:srgbClr val="371541"/>
              </a:solidFill>
            </a:endParaRPr>
          </a:p>
          <a:p>
            <a:endParaRPr lang="en-AU" dirty="0">
              <a:solidFill>
                <a:srgbClr val="371541"/>
              </a:solidFill>
            </a:endParaRPr>
          </a:p>
          <a:p>
            <a:endParaRPr lang="en-AU" dirty="0">
              <a:solidFill>
                <a:srgbClr val="371541"/>
              </a:solidFill>
            </a:endParaRPr>
          </a:p>
          <a:p>
            <a:endParaRPr lang="en-AU" dirty="0">
              <a:solidFill>
                <a:srgbClr val="371541"/>
              </a:solidFill>
            </a:endParaRPr>
          </a:p>
          <a:p>
            <a:endParaRPr lang="en-AU" dirty="0">
              <a:solidFill>
                <a:srgbClr val="371541"/>
              </a:solidFill>
            </a:endParaRPr>
          </a:p>
        </p:txBody>
      </p:sp>
      <p:pic>
        <p:nvPicPr>
          <p:cNvPr id="6" name="Picture 5"/>
          <p:cNvPicPr>
            <a:picLocks noChangeAspect="1"/>
          </p:cNvPicPr>
          <p:nvPr/>
        </p:nvPicPr>
        <p:blipFill>
          <a:blip r:embed="rId3"/>
          <a:stretch>
            <a:fillRect/>
          </a:stretch>
        </p:blipFill>
        <p:spPr>
          <a:xfrm>
            <a:off x="1800000" y="1395091"/>
            <a:ext cx="4508655" cy="4644000"/>
          </a:xfrm>
          <a:prstGeom prst="rect">
            <a:avLst/>
          </a:prstGeom>
        </p:spPr>
      </p:pic>
      <p:pic>
        <p:nvPicPr>
          <p:cNvPr id="7" name="Picture 6"/>
          <p:cNvPicPr>
            <a:picLocks noChangeAspect="1"/>
          </p:cNvPicPr>
          <p:nvPr/>
        </p:nvPicPr>
        <p:blipFill>
          <a:blip r:embed="rId4"/>
          <a:stretch>
            <a:fillRect/>
          </a:stretch>
        </p:blipFill>
        <p:spPr>
          <a:xfrm>
            <a:off x="6532268" y="2638577"/>
            <a:ext cx="3048000" cy="2695575"/>
          </a:xfrm>
          <a:prstGeom prst="rect">
            <a:avLst/>
          </a:prstGeom>
        </p:spPr>
      </p:pic>
    </p:spTree>
    <p:extLst>
      <p:ext uri="{BB962C8B-B14F-4D97-AF65-F5344CB8AC3E}">
        <p14:creationId xmlns:p14="http://schemas.microsoft.com/office/powerpoint/2010/main" val="2412616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5040A9E-98C4-6543-9680-2607862BE128}"/>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sp>
        <p:nvSpPr>
          <p:cNvPr id="2" name="Title 1"/>
          <p:cNvSpPr>
            <a:spLocks noGrp="1"/>
          </p:cNvSpPr>
          <p:nvPr>
            <p:ph type="title" idx="4294967295"/>
          </p:nvPr>
        </p:nvSpPr>
        <p:spPr>
          <a:xfrm>
            <a:off x="1800000" y="540000"/>
            <a:ext cx="10445655"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dirty="0"/>
              <a:t>Connecting older Australians to aged care services – better connecting with diverse audiences </a:t>
            </a:r>
            <a:endParaRPr kumimoji="0" lang="en-AU" sz="3200" b="0" i="0" u="none" strike="noStrike" kern="1200" cap="none" spc="0" normalizeH="0" baseline="0" noProof="0" dirty="0">
              <a:ln>
                <a:noFill/>
              </a:ln>
              <a:solidFill>
                <a:srgbClr val="371541"/>
              </a:solidFill>
              <a:effectLst/>
              <a:uLnTx/>
              <a:uFillTx/>
              <a:latin typeface="Lato" panose="020F0502020204030203" pitchFamily="34" charset="77"/>
              <a:ea typeface="+mn-ea"/>
              <a:cs typeface="+mn-cs"/>
            </a:endParaRPr>
          </a:p>
        </p:txBody>
      </p:sp>
      <p:sp>
        <p:nvSpPr>
          <p:cNvPr id="7" name="Rectangle 6"/>
          <p:cNvSpPr/>
          <p:nvPr/>
        </p:nvSpPr>
        <p:spPr>
          <a:xfrm>
            <a:off x="1800000" y="1260000"/>
            <a:ext cx="9368054" cy="5309146"/>
          </a:xfrm>
          <a:prstGeom prst="rect">
            <a:avLst/>
          </a:prstGeom>
        </p:spPr>
        <p:txBody>
          <a:bodyPr wrap="square">
            <a:spAutoFit/>
          </a:bodyPr>
          <a:lstStyle/>
          <a:p>
            <a:endParaRPr lang="en-AU" dirty="0">
              <a:solidFill>
                <a:prstClr val="black"/>
              </a:solidFill>
              <a:latin typeface="Lato" panose="020F0502020204030203" pitchFamily="34" charset="77"/>
            </a:endParaRPr>
          </a:p>
          <a:p>
            <a:endParaRPr lang="en-AU" dirty="0">
              <a:solidFill>
                <a:prstClr val="black"/>
              </a:solidFill>
              <a:latin typeface="Lato" panose="020F0502020204030203" pitchFamily="34" charset="77"/>
            </a:endParaRPr>
          </a:p>
          <a:p>
            <a:pPr lvl="0">
              <a:lnSpc>
                <a:spcPts val="2600"/>
              </a:lnSpc>
            </a:pPr>
            <a:r>
              <a:rPr lang="en-AU" dirty="0">
                <a:solidFill>
                  <a:prstClr val="black"/>
                </a:solidFill>
                <a:latin typeface="Lato" panose="020F0502020204030203" pitchFamily="34" charset="77"/>
              </a:rPr>
              <a:t>One of the 2021 Aged Care Royal Commission’s key recommendations was to ensure that diversity is core business in aged care. </a:t>
            </a:r>
            <a:r>
              <a:rPr lang="en-AU" b="1" dirty="0">
                <a:solidFill>
                  <a:srgbClr val="4C2959"/>
                </a:solidFill>
                <a:latin typeface="Lato" panose="020F0502020204030203" pitchFamily="34" charset="77"/>
              </a:rPr>
              <a:t>Connecting older Australians to aged care services – better connecting with diverse audiences </a:t>
            </a:r>
            <a:r>
              <a:rPr lang="en-AU" dirty="0">
                <a:solidFill>
                  <a:prstClr val="black"/>
                </a:solidFill>
                <a:latin typeface="Lato" panose="020F0502020204030203" pitchFamily="34" charset="77"/>
              </a:rPr>
              <a:t>is funded by the Department of Health and Aged Care in partnership with Icon Agency and aims to:</a:t>
            </a:r>
            <a:endParaRPr lang="en-AU" dirty="0">
              <a:solidFill>
                <a:srgbClr val="9C3C44"/>
              </a:solidFill>
              <a:latin typeface="Lato" panose="020F0502020204030203" pitchFamily="34" charset="77"/>
            </a:endParaRPr>
          </a:p>
          <a:p>
            <a:pPr marL="342900" lvl="0" indent="-342900">
              <a:lnSpc>
                <a:spcPts val="2600"/>
              </a:lnSpc>
              <a:spcBef>
                <a:spcPts val="1000"/>
              </a:spcBef>
              <a:buFont typeface="Arial" panose="020B0604020202020204" pitchFamily="34" charset="0"/>
              <a:buChar char="•"/>
            </a:pPr>
            <a:r>
              <a:rPr lang="en-AU" dirty="0">
                <a:solidFill>
                  <a:prstClr val="black"/>
                </a:solidFill>
                <a:latin typeface="Lato" panose="020F0502020204030203" pitchFamily="34" charset="77"/>
              </a:rPr>
              <a:t>Enhance the ability of senior Australians to access information through the timely </a:t>
            </a:r>
            <a:br>
              <a:rPr lang="en-AU" dirty="0">
                <a:solidFill>
                  <a:prstClr val="black"/>
                </a:solidFill>
                <a:latin typeface="Lato" panose="020F0502020204030203" pitchFamily="34" charset="77"/>
              </a:rPr>
            </a:br>
            <a:r>
              <a:rPr lang="en-AU" dirty="0">
                <a:solidFill>
                  <a:prstClr val="black"/>
                </a:solidFill>
                <a:latin typeface="Lato" panose="020F0502020204030203" pitchFamily="34" charset="77"/>
              </a:rPr>
              <a:t>and targeted provision of translating and interpreting services </a:t>
            </a:r>
          </a:p>
          <a:p>
            <a:pPr marL="342900" lvl="0" indent="-342900">
              <a:lnSpc>
                <a:spcPts val="2600"/>
              </a:lnSpc>
              <a:spcBef>
                <a:spcPts val="1000"/>
              </a:spcBef>
              <a:buFont typeface="Arial" panose="020B0604020202020204" pitchFamily="34" charset="0"/>
              <a:buChar char="•"/>
            </a:pPr>
            <a:r>
              <a:rPr lang="en-AU" dirty="0">
                <a:solidFill>
                  <a:prstClr val="black"/>
                </a:solidFill>
                <a:latin typeface="Lato" panose="020F0502020204030203" pitchFamily="34" charset="77"/>
              </a:rPr>
              <a:t>Produce and translate information to allow aged care providers to communicate </a:t>
            </a:r>
            <a:br>
              <a:rPr lang="en-AU" dirty="0">
                <a:solidFill>
                  <a:prstClr val="black"/>
                </a:solidFill>
                <a:latin typeface="Lato" panose="020F0502020204030203" pitchFamily="34" charset="77"/>
              </a:rPr>
            </a:br>
            <a:r>
              <a:rPr lang="en-AU" dirty="0">
                <a:solidFill>
                  <a:prstClr val="black"/>
                </a:solidFill>
                <a:latin typeface="Lato" panose="020F0502020204030203" pitchFamily="34" charset="77"/>
              </a:rPr>
              <a:t>key written messages to their care recipients in</a:t>
            </a:r>
            <a:r>
              <a:rPr lang="en-AU" dirty="0">
                <a:solidFill>
                  <a:srgbClr val="FF0000"/>
                </a:solidFill>
                <a:latin typeface="Lato" panose="020F0502020204030203" pitchFamily="34" charset="77"/>
              </a:rPr>
              <a:t> </a:t>
            </a:r>
            <a:r>
              <a:rPr lang="en-AU" dirty="0">
                <a:solidFill>
                  <a:prstClr val="black"/>
                </a:solidFill>
                <a:latin typeface="Lato" panose="020F0502020204030203" pitchFamily="34" charset="77"/>
              </a:rPr>
              <a:t>languages other than English and </a:t>
            </a:r>
            <a:br>
              <a:rPr lang="en-AU" dirty="0">
                <a:solidFill>
                  <a:prstClr val="black"/>
                </a:solidFill>
                <a:latin typeface="Lato" panose="020F0502020204030203" pitchFamily="34" charset="77"/>
              </a:rPr>
            </a:br>
            <a:r>
              <a:rPr lang="en-AU" dirty="0">
                <a:solidFill>
                  <a:prstClr val="black"/>
                </a:solidFill>
                <a:latin typeface="Lato" panose="020F0502020204030203" pitchFamily="34" charset="77"/>
              </a:rPr>
              <a:t>other accessible formats</a:t>
            </a:r>
          </a:p>
          <a:p>
            <a:pPr lvl="0">
              <a:lnSpc>
                <a:spcPts val="2600"/>
              </a:lnSpc>
              <a:spcBef>
                <a:spcPts val="1000"/>
              </a:spcBef>
            </a:pPr>
            <a:r>
              <a:rPr lang="en-AU" dirty="0">
                <a:solidFill>
                  <a:prstClr val="black"/>
                </a:solidFill>
                <a:latin typeface="Lato" panose="020F0502020204030203" pitchFamily="34" charset="77"/>
              </a:rPr>
              <a:t>Aged care</a:t>
            </a:r>
            <a:r>
              <a:rPr lang="en-AU" dirty="0">
                <a:solidFill>
                  <a:srgbClr val="FF0000"/>
                </a:solidFill>
                <a:latin typeface="Lato" panose="020F0502020204030203" pitchFamily="34" charset="77"/>
              </a:rPr>
              <a:t> </a:t>
            </a:r>
            <a:r>
              <a:rPr lang="en-AU" dirty="0">
                <a:solidFill>
                  <a:prstClr val="black"/>
                </a:solidFill>
                <a:latin typeface="Lato" panose="020F0502020204030203" pitchFamily="34" charset="77"/>
              </a:rPr>
              <a:t>providers can request in-language materials through a dedicated website </a:t>
            </a:r>
          </a:p>
          <a:p>
            <a:pPr lvl="0">
              <a:lnSpc>
                <a:spcPts val="2600"/>
              </a:lnSpc>
            </a:pPr>
            <a:r>
              <a:rPr lang="en-AU" dirty="0">
                <a:solidFill>
                  <a:prstClr val="black"/>
                </a:solidFill>
                <a:latin typeface="Lato" panose="020F0502020204030203" pitchFamily="34" charset="77"/>
              </a:rPr>
              <a:t>by registering their request + any additional materials they want translated at</a:t>
            </a:r>
          </a:p>
          <a:p>
            <a:pPr lvl="0">
              <a:lnSpc>
                <a:spcPts val="2600"/>
              </a:lnSpc>
            </a:pPr>
            <a:r>
              <a:rPr lang="en-AU" u="sng" dirty="0">
                <a:solidFill>
                  <a:srgbClr val="F68100"/>
                </a:solidFill>
                <a:latin typeface="Lato" panose="020F0502020204030203" pitchFamily="34" charset="77"/>
                <a:hlinkClick r:id="rId4">
                  <a:extLst>
                    <a:ext uri="{A12FA001-AC4F-418D-AE19-62706E023703}">
                      <ahyp:hlinkClr xmlns:ahyp="http://schemas.microsoft.com/office/drawing/2018/hyperlinkcolor" xmlns="" val="tx"/>
                    </a:ext>
                  </a:extLst>
                </a:hlinkClick>
              </a:rPr>
              <a:t>diversityagedcare@iconagency.com.au</a:t>
            </a:r>
            <a:endParaRPr lang="en-AU" dirty="0">
              <a:solidFill>
                <a:srgbClr val="F68100"/>
              </a:solidFill>
              <a:latin typeface="Lato" panose="020F0502020204030203" pitchFamily="34" charset="77"/>
            </a:endParaRPr>
          </a:p>
          <a:p>
            <a:endParaRPr lang="en-AU" dirty="0">
              <a:solidFill>
                <a:srgbClr val="371541"/>
              </a:solidFill>
              <a:latin typeface="Lato" panose="020F0502020204030203" pitchFamily="34" charset="77"/>
            </a:endParaRPr>
          </a:p>
        </p:txBody>
      </p:sp>
    </p:spTree>
    <p:extLst>
      <p:ext uri="{BB962C8B-B14F-4D97-AF65-F5344CB8AC3E}">
        <p14:creationId xmlns:p14="http://schemas.microsoft.com/office/powerpoint/2010/main" val="580700839"/>
      </p:ext>
    </p:extLst>
  </p:cSld>
  <p:clrMapOvr>
    <a:masterClrMapping/>
  </p:clrMapOvr>
  <mc:AlternateContent xmlns:mc="http://schemas.openxmlformats.org/markup-compatibility/2006" xmlns:p14="http://schemas.microsoft.com/office/powerpoint/2010/main">
    <mc:Choice Requires="p14">
      <p:transition spd="slow" p14:dur="2000" advTm="15252"/>
    </mc:Choice>
    <mc:Fallback xmlns="">
      <p:transition spd="slow" advTm="1525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5040A9E-98C4-6543-9680-2607862BE128}"/>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sp>
        <p:nvSpPr>
          <p:cNvPr id="2" name="Title 1"/>
          <p:cNvSpPr>
            <a:spLocks noGrp="1"/>
          </p:cNvSpPr>
          <p:nvPr>
            <p:ph type="title" idx="4294967295"/>
          </p:nvPr>
        </p:nvSpPr>
        <p:spPr>
          <a:xfrm>
            <a:off x="1800000" y="540000"/>
            <a:ext cx="1044565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srgbClr val="9C3C44"/>
                </a:solidFill>
                <a:effectLst/>
                <a:uLnTx/>
                <a:uFillTx/>
                <a:latin typeface="Lato" panose="020F0502020204030203" pitchFamily="34" charset="77"/>
                <a:ea typeface="+mj-ea"/>
                <a:cs typeface="+mj-cs"/>
              </a:rPr>
              <a:t>Partners in Culturally Appropriate Care program</a:t>
            </a:r>
            <a:endParaRPr kumimoji="0" lang="en-AU" sz="3200" b="0" i="0" u="none" strike="noStrike" kern="1200" cap="none" spc="0" normalizeH="0" baseline="0" noProof="0" dirty="0">
              <a:ln>
                <a:noFill/>
              </a:ln>
              <a:solidFill>
                <a:srgbClr val="371541"/>
              </a:solidFill>
              <a:effectLst/>
              <a:uLnTx/>
              <a:uFillTx/>
              <a:latin typeface="Lato" panose="020F0502020204030203" pitchFamily="34" charset="77"/>
              <a:ea typeface="+mn-ea"/>
              <a:cs typeface="+mn-cs"/>
            </a:endParaRPr>
          </a:p>
        </p:txBody>
      </p:sp>
      <p:sp>
        <p:nvSpPr>
          <p:cNvPr id="7" name="Rectangle 6"/>
          <p:cNvSpPr/>
          <p:nvPr/>
        </p:nvSpPr>
        <p:spPr>
          <a:xfrm>
            <a:off x="1800000" y="1260000"/>
            <a:ext cx="9368054" cy="3139321"/>
          </a:xfrm>
          <a:prstGeom prst="rect">
            <a:avLst/>
          </a:prstGeom>
        </p:spPr>
        <p:txBody>
          <a:bodyPr wrap="square">
            <a:spAutoFit/>
          </a:bodyPr>
          <a:lstStyle/>
          <a:p>
            <a:r>
              <a:rPr lang="en-AU" dirty="0">
                <a:solidFill>
                  <a:prstClr val="black"/>
                </a:solidFill>
                <a:latin typeface="Lato" panose="020F0502020204030203" pitchFamily="34" charset="77"/>
              </a:rPr>
              <a:t>The Centre for Cultural Diversity in Ageing is funded through the Department of Health and Aged Care, PICAC program. </a:t>
            </a:r>
          </a:p>
          <a:p>
            <a:endParaRPr lang="en-AU" dirty="0">
              <a:solidFill>
                <a:prstClr val="black"/>
              </a:solidFill>
              <a:latin typeface="Lato" panose="020F0502020204030203" pitchFamily="34" charset="77"/>
            </a:endParaRPr>
          </a:p>
          <a:p>
            <a:r>
              <a:rPr lang="en-AU" dirty="0">
                <a:solidFill>
                  <a:prstClr val="black"/>
                </a:solidFill>
                <a:latin typeface="Lato" panose="020F0502020204030203" pitchFamily="34" charset="77"/>
              </a:rPr>
              <a:t>The Centre forms part of the PICAC Alliance, a national body comprising PICAC funded organisations across Australia. </a:t>
            </a:r>
          </a:p>
          <a:p>
            <a:endParaRPr lang="en-AU" dirty="0">
              <a:solidFill>
                <a:prstClr val="black"/>
              </a:solidFill>
              <a:latin typeface="Lato" panose="020F0502020204030203" pitchFamily="34" charset="77"/>
            </a:endParaRPr>
          </a:p>
          <a:p>
            <a:r>
              <a:rPr lang="en-AU" dirty="0">
                <a:solidFill>
                  <a:prstClr val="black"/>
                </a:solidFill>
                <a:latin typeface="Lato" panose="020F0502020204030203" pitchFamily="34" charset="77"/>
              </a:rPr>
              <a:t>The Alliance aims to be a voice and discussion conduit into information, training and resources to inform aged and community care services.</a:t>
            </a:r>
          </a:p>
          <a:p>
            <a:endParaRPr lang="en-AU" dirty="0">
              <a:solidFill>
                <a:srgbClr val="371541"/>
              </a:solidFill>
              <a:latin typeface="Lato" panose="020F0502020204030203" pitchFamily="34" charset="77"/>
            </a:endParaRPr>
          </a:p>
          <a:p>
            <a:r>
              <a:rPr lang="en-AU" dirty="0">
                <a:solidFill>
                  <a:srgbClr val="F4911D"/>
                </a:solidFill>
                <a:latin typeface="Lato" panose="020F0502020204030203" pitchFamily="34" charset="77"/>
                <a:hlinkClick r:id="rId4">
                  <a:extLst>
                    <a:ext uri="{A12FA001-AC4F-418D-AE19-62706E023703}">
                      <ahyp:hlinkClr xmlns:ahyp="http://schemas.microsoft.com/office/drawing/2018/hyperlinkcolor" xmlns="" val="tx"/>
                    </a:ext>
                  </a:extLst>
                </a:hlinkClick>
              </a:rPr>
              <a:t>picacalliance.org</a:t>
            </a:r>
            <a:endParaRPr lang="en-AU" dirty="0">
              <a:solidFill>
                <a:srgbClr val="F4911D"/>
              </a:solidFill>
              <a:latin typeface="Lato" panose="020F0502020204030203" pitchFamily="34" charset="77"/>
            </a:endParaRPr>
          </a:p>
          <a:p>
            <a:endParaRPr lang="en-AU" dirty="0">
              <a:solidFill>
                <a:srgbClr val="371541"/>
              </a:solidFill>
              <a:latin typeface="Lato" panose="020F0502020204030203" pitchFamily="34" charset="77"/>
            </a:endParaRPr>
          </a:p>
        </p:txBody>
      </p:sp>
      <p:pic>
        <p:nvPicPr>
          <p:cNvPr id="6" name="Picture 5" descr="PICAC Alliance Logo"/>
          <p:cNvPicPr>
            <a:picLocks noChangeAspect="1"/>
          </p:cNvPicPr>
          <p:nvPr/>
        </p:nvPicPr>
        <p:blipFill>
          <a:blip r:embed="rId5"/>
          <a:stretch>
            <a:fillRect/>
          </a:stretch>
        </p:blipFill>
        <p:spPr>
          <a:xfrm>
            <a:off x="1838922" y="4333981"/>
            <a:ext cx="1896737" cy="630223"/>
          </a:xfrm>
          <a:prstGeom prst="rect">
            <a:avLst/>
          </a:prstGeom>
        </p:spPr>
      </p:pic>
    </p:spTree>
    <p:extLst>
      <p:ext uri="{BB962C8B-B14F-4D97-AF65-F5344CB8AC3E}">
        <p14:creationId xmlns:p14="http://schemas.microsoft.com/office/powerpoint/2010/main" val="3788307946"/>
      </p:ext>
    </p:extLst>
  </p:cSld>
  <p:clrMapOvr>
    <a:masterClrMapping/>
  </p:clrMapOvr>
  <mc:AlternateContent xmlns:mc="http://schemas.openxmlformats.org/markup-compatibility/2006" xmlns:p14="http://schemas.microsoft.com/office/powerpoint/2010/main">
    <mc:Choice Requires="p14">
      <p:transition spd="slow" p14:dur="2000" advTm="15252"/>
    </mc:Choice>
    <mc:Fallback xmlns="">
      <p:transition spd="slow" advTm="152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E5829CA-E9D3-744E-823D-10E27CEDAFF9}"/>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sp>
        <p:nvSpPr>
          <p:cNvPr id="14" name="Title 1"/>
          <p:cNvSpPr txBox="1">
            <a:spLocks noGrp="1"/>
          </p:cNvSpPr>
          <p:nvPr>
            <p:ph type="title" idx="4294967295"/>
          </p:nvPr>
        </p:nvSpPr>
        <p:spPr>
          <a:xfrm>
            <a:off x="1800000" y="540000"/>
            <a:ext cx="7239000" cy="45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0" i="0" u="none" strike="noStrike" kern="1200" cap="none" spc="0" normalizeH="0" baseline="0" noProof="0" dirty="0">
                <a:ln>
                  <a:noFill/>
                </a:ln>
                <a:solidFill>
                  <a:srgbClr val="9C3C44"/>
                </a:solidFill>
                <a:effectLst/>
                <a:uLnTx/>
                <a:uFillTx/>
                <a:latin typeface="Lato" panose="020F0502020204030203" pitchFamily="34" charset="77"/>
                <a:ea typeface="+mj-ea"/>
                <a:cs typeface="+mj-cs"/>
              </a:rPr>
              <a:t>Poll 1</a:t>
            </a:r>
          </a:p>
        </p:txBody>
      </p:sp>
      <p:sp>
        <p:nvSpPr>
          <p:cNvPr id="15" name="Content Placeholder 2"/>
          <p:cNvSpPr txBox="1">
            <a:spLocks/>
          </p:cNvSpPr>
          <p:nvPr/>
        </p:nvSpPr>
        <p:spPr>
          <a:xfrm>
            <a:off x="1800000" y="1224001"/>
            <a:ext cx="9735545" cy="554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Font typeface="Arial" panose="020B0604020202020204" pitchFamily="34" charset="0"/>
              <a:buNone/>
            </a:pPr>
            <a:r>
              <a:rPr lang="en-AU" sz="1800" dirty="0">
                <a:solidFill>
                  <a:srgbClr val="42244C"/>
                </a:solidFill>
                <a:latin typeface="Lato" panose="020F0502020204030203" pitchFamily="34" charset="0"/>
                <a:ea typeface="Lato" panose="020F0502020204030203" pitchFamily="34" charset="0"/>
                <a:cs typeface="Lato" panose="020F0502020204030203" pitchFamily="34" charset="0"/>
              </a:rPr>
              <a:t>What services do you provide? </a:t>
            </a:r>
          </a:p>
          <a:p>
            <a:pPr marL="0" indent="0">
              <a:lnSpc>
                <a:spcPct val="150000"/>
              </a:lnSpc>
              <a:buFont typeface="Arial" panose="020B0604020202020204" pitchFamily="34" charset="0"/>
              <a:buNone/>
            </a:pPr>
            <a:endParaRPr lang="en-AU" sz="1800" dirty="0">
              <a:solidFill>
                <a:srgbClr val="42244C"/>
              </a:solidFill>
              <a:latin typeface="Lato" panose="020F0502020204030203" pitchFamily="34" charset="0"/>
              <a:ea typeface="Lato" panose="020F0502020204030203" pitchFamily="34" charset="0"/>
              <a:cs typeface="Lato" panose="020F0502020204030203" pitchFamily="34" charset="0"/>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p:txBody>
      </p:sp>
    </p:spTree>
    <p:extLst>
      <p:ext uri="{BB962C8B-B14F-4D97-AF65-F5344CB8AC3E}">
        <p14:creationId xmlns:p14="http://schemas.microsoft.com/office/powerpoint/2010/main" val="2528354021"/>
      </p:ext>
    </p:extLst>
  </p:cSld>
  <p:clrMapOvr>
    <a:masterClrMapping/>
  </p:clrMapOvr>
  <mc:AlternateContent xmlns:mc="http://schemas.openxmlformats.org/markup-compatibility/2006" xmlns:p14="http://schemas.microsoft.com/office/powerpoint/2010/main">
    <mc:Choice Requires="p14">
      <p:transition spd="slow" p14:dur="2000" advTm="32952"/>
    </mc:Choice>
    <mc:Fallback xmlns="">
      <p:transition spd="slow" advTm="3295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18355AD8-F285-D144-B522-0C05EEA5D69E}"/>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1388918" y="5871"/>
            <a:ext cx="12192000" cy="6858000"/>
          </a:xfrm>
          <a:prstGeom prst="rect">
            <a:avLst/>
          </a:prstGeom>
        </p:spPr>
      </p:pic>
      <p:pic>
        <p:nvPicPr>
          <p:cNvPr id="19" name="Picture 18">
            <a:extLst>
              <a:ext uri="{FF2B5EF4-FFF2-40B4-BE49-F238E27FC236}">
                <a16:creationId xmlns:a16="http://schemas.microsoft.com/office/drawing/2014/main" xmlns="" id="{88C06E98-F6FB-3441-B934-4FE9500E1517}"/>
              </a:ext>
            </a:extLst>
          </p:cNvPr>
          <p:cNvPicPr>
            <a:picLocks noChangeAspect="1"/>
          </p:cNvPicPr>
          <p:nvPr/>
        </p:nvPicPr>
        <p:blipFill rotWithShape="1">
          <a:blip r:embed="rId4">
            <a:extLst>
              <a:ext uri="{28A0092B-C50C-407E-A947-70E740481C1C}">
                <a14:useLocalDpi xmlns:a14="http://schemas.microsoft.com/office/drawing/2010/main" val="0"/>
              </a:ext>
            </a:extLst>
          </a:blip>
          <a:srcRect l="2067" r="-2067"/>
          <a:stretch/>
        </p:blipFill>
        <p:spPr>
          <a:xfrm>
            <a:off x="0" y="5871"/>
            <a:ext cx="12192000" cy="6858000"/>
          </a:xfrm>
          <a:prstGeom prst="rect">
            <a:avLst/>
          </a:prstGeom>
        </p:spPr>
      </p:pic>
      <p:pic>
        <p:nvPicPr>
          <p:cNvPr id="22" name="Picture 21">
            <a:extLst>
              <a:ext uri="{FF2B5EF4-FFF2-40B4-BE49-F238E27FC236}">
                <a16:creationId xmlns:a16="http://schemas.microsoft.com/office/drawing/2014/main" xmlns="" id="{7619DF1A-28C9-F64C-91AB-F4A30BA612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2082" y="2185255"/>
            <a:ext cx="1791998" cy="1008000"/>
          </a:xfrm>
          <a:prstGeom prst="rect">
            <a:avLst/>
          </a:prstGeom>
        </p:spPr>
      </p:pic>
      <p:pic>
        <p:nvPicPr>
          <p:cNvPr id="24" name="Picture 23">
            <a:extLst>
              <a:ext uri="{FF2B5EF4-FFF2-40B4-BE49-F238E27FC236}">
                <a16:creationId xmlns:a16="http://schemas.microsoft.com/office/drawing/2014/main" xmlns="" id="{CBC2AB3C-0AC7-C046-A436-1EE5DD4146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3277" y="3805923"/>
            <a:ext cx="1280000" cy="720000"/>
          </a:xfrm>
          <a:prstGeom prst="rect">
            <a:avLst/>
          </a:prstGeom>
        </p:spPr>
      </p:pic>
      <p:pic>
        <p:nvPicPr>
          <p:cNvPr id="20" name="Picture 19">
            <a:extLst>
              <a:ext uri="{FF2B5EF4-FFF2-40B4-BE49-F238E27FC236}">
                <a16:creationId xmlns:a16="http://schemas.microsoft.com/office/drawing/2014/main" xmlns="" id="{BBE5B236-7A77-044C-844D-59B9485DB6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8081" y="3303902"/>
            <a:ext cx="1280000" cy="720000"/>
          </a:xfrm>
          <a:prstGeom prst="rect">
            <a:avLst/>
          </a:prstGeom>
        </p:spPr>
      </p:pic>
      <p:sp>
        <p:nvSpPr>
          <p:cNvPr id="9" name="Content Placeholder 7"/>
          <p:cNvSpPr txBox="1">
            <a:spLocks/>
          </p:cNvSpPr>
          <p:nvPr/>
        </p:nvSpPr>
        <p:spPr>
          <a:xfrm>
            <a:off x="3809754" y="2425275"/>
            <a:ext cx="5801837" cy="1993793"/>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660"/>
              </a:lnSpc>
            </a:pPr>
            <a:r>
              <a:rPr lang="en-AU" sz="1800" dirty="0">
                <a:solidFill>
                  <a:schemeClr val="accent2"/>
                </a:solidFill>
                <a:latin typeface="Lato" panose="020F0502020204030203" pitchFamily="34" charset="77"/>
                <a:hlinkClick r:id="rId8"/>
              </a:rPr>
              <a:t>culturaldiversity.com.au</a:t>
            </a:r>
            <a:endParaRPr lang="en-AU" sz="1800" dirty="0">
              <a:solidFill>
                <a:schemeClr val="accent2"/>
              </a:solidFill>
              <a:latin typeface="Lato" panose="020F0502020204030203" pitchFamily="34" charset="77"/>
            </a:endParaRPr>
          </a:p>
          <a:p>
            <a:pPr algn="l">
              <a:lnSpc>
                <a:spcPts val="2660"/>
              </a:lnSpc>
            </a:pPr>
            <a:r>
              <a:rPr lang="en-AU" sz="1800" dirty="0">
                <a:solidFill>
                  <a:srgbClr val="4C2959"/>
                </a:solidFill>
                <a:latin typeface="Lato" panose="020F0502020204030203" pitchFamily="34" charset="77"/>
                <a:hlinkClick r:id="rId9"/>
              </a:rPr>
              <a:t>Centre for Cultural Diversity in Ageing </a:t>
            </a:r>
            <a:endParaRPr lang="en-AU" sz="1800" dirty="0">
              <a:solidFill>
                <a:srgbClr val="4C2959"/>
              </a:solidFill>
              <a:latin typeface="Lato" panose="020F0502020204030203" pitchFamily="34" charset="77"/>
            </a:endParaRPr>
          </a:p>
          <a:p>
            <a:pPr algn="l">
              <a:lnSpc>
                <a:spcPts val="3000"/>
              </a:lnSpc>
            </a:pPr>
            <a:r>
              <a:rPr lang="en-AU" sz="1800" dirty="0">
                <a:solidFill>
                  <a:srgbClr val="4C2959"/>
                </a:solidFill>
                <a:latin typeface="Lato" panose="020F0502020204030203" pitchFamily="34" charset="77"/>
                <a:hlinkClick r:id="rId10"/>
              </a:rPr>
              <a:t>Centre for Cultural Diversity in Ageing</a:t>
            </a:r>
            <a:endParaRPr lang="en-AU" sz="1800" dirty="0">
              <a:solidFill>
                <a:srgbClr val="4C2959"/>
              </a:solidFill>
              <a:latin typeface="Lato" panose="020F0502020204030203" pitchFamily="34" charset="77"/>
            </a:endParaRPr>
          </a:p>
          <a:p>
            <a:pPr algn="l">
              <a:lnSpc>
                <a:spcPts val="3000"/>
              </a:lnSpc>
            </a:pPr>
            <a:r>
              <a:rPr lang="en-AU" sz="1800" dirty="0">
                <a:solidFill>
                  <a:srgbClr val="4C2959"/>
                </a:solidFill>
                <a:latin typeface="Lato" panose="020F0502020204030203" pitchFamily="34" charset="77"/>
                <a:hlinkClick r:id="rId11"/>
              </a:rPr>
              <a:t>CCDAAUS</a:t>
            </a:r>
            <a:endParaRPr lang="en-AU" sz="1800" dirty="0">
              <a:solidFill>
                <a:srgbClr val="4C2959"/>
              </a:solidFill>
              <a:latin typeface="Lato" panose="020F0502020204030203" pitchFamily="34" charset="77"/>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48418" y="4685870"/>
            <a:ext cx="1330896" cy="665448"/>
          </a:xfrm>
          <a:prstGeom prst="rect">
            <a:avLst/>
          </a:prstGeom>
        </p:spPr>
      </p:pic>
      <p:sp>
        <p:nvSpPr>
          <p:cNvPr id="10" name="Content Placeholder 2"/>
          <p:cNvSpPr txBox="1">
            <a:spLocks/>
          </p:cNvSpPr>
          <p:nvPr/>
        </p:nvSpPr>
        <p:spPr>
          <a:xfrm>
            <a:off x="6834940" y="2083549"/>
            <a:ext cx="45719" cy="242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AU" sz="2200" dirty="0">
              <a:solidFill>
                <a:srgbClr val="371541"/>
              </a:solidFill>
            </a:endParaRPr>
          </a:p>
        </p:txBody>
      </p:sp>
      <p:sp>
        <p:nvSpPr>
          <p:cNvPr id="15" name="TextBox 14">
            <a:extLst>
              <a:ext uri="{FF2B5EF4-FFF2-40B4-BE49-F238E27FC236}">
                <a16:creationId xmlns:a16="http://schemas.microsoft.com/office/drawing/2014/main" xmlns="" id="{8DFF6550-2C8F-D146-BE93-0EA61B6B887B}"/>
              </a:ext>
            </a:extLst>
          </p:cNvPr>
          <p:cNvSpPr txBox="1"/>
          <p:nvPr/>
        </p:nvSpPr>
        <p:spPr>
          <a:xfrm>
            <a:off x="3322500" y="540000"/>
            <a:ext cx="6096000" cy="584775"/>
          </a:xfrm>
          <a:prstGeom prst="rect">
            <a:avLst/>
          </a:prstGeom>
          <a:noFill/>
        </p:spPr>
        <p:txBody>
          <a:bodyPr wrap="square">
            <a:spAutoFit/>
          </a:bodyPr>
          <a:lstStyle/>
          <a:p>
            <a:pPr algn="l"/>
            <a:r>
              <a:rPr lang="en-AU" sz="3200" dirty="0">
                <a:solidFill>
                  <a:srgbClr val="9C3C44"/>
                </a:solidFill>
                <a:latin typeface="Lato" panose="020F0502020204030203" pitchFamily="34" charset="77"/>
              </a:rPr>
              <a:t>Thank you!</a:t>
            </a:r>
          </a:p>
        </p:txBody>
      </p:sp>
      <p:sp>
        <p:nvSpPr>
          <p:cNvPr id="13" name="TextBox 12">
            <a:extLst>
              <a:ext uri="{FF2B5EF4-FFF2-40B4-BE49-F238E27FC236}">
                <a16:creationId xmlns:a16="http://schemas.microsoft.com/office/drawing/2014/main" xmlns="" id="{924D1794-4783-0F42-8A4A-6B85DD372E7F}"/>
              </a:ext>
            </a:extLst>
          </p:cNvPr>
          <p:cNvSpPr txBox="1"/>
          <p:nvPr/>
        </p:nvSpPr>
        <p:spPr>
          <a:xfrm>
            <a:off x="3386001" y="4535932"/>
            <a:ext cx="4457552" cy="1200329"/>
          </a:xfrm>
          <a:prstGeom prst="rect">
            <a:avLst/>
          </a:prstGeom>
          <a:noFill/>
        </p:spPr>
        <p:txBody>
          <a:bodyPr wrap="square" rtlCol="0">
            <a:spAutoFit/>
          </a:bodyPr>
          <a:lstStyle/>
          <a:p>
            <a:r>
              <a:rPr lang="en-AU" dirty="0">
                <a:solidFill>
                  <a:srgbClr val="371541"/>
                </a:solidFill>
                <a:latin typeface="Lato" panose="020F0502020204030203" pitchFamily="34" charset="77"/>
              </a:rPr>
              <a:t>Thank you Sarah Burrell-Davis </a:t>
            </a:r>
          </a:p>
          <a:p>
            <a:r>
              <a:rPr lang="en-AU" dirty="0">
                <a:solidFill>
                  <a:srgbClr val="371541"/>
                </a:solidFill>
                <a:latin typeface="Lato" panose="020F0502020204030203" pitchFamily="34" charset="77"/>
              </a:rPr>
              <a:t>Digital Content Producer/Consultant </a:t>
            </a:r>
          </a:p>
          <a:p>
            <a:r>
              <a:rPr lang="en-AU" dirty="0">
                <a:solidFill>
                  <a:srgbClr val="371541"/>
                </a:solidFill>
                <a:latin typeface="Lato" panose="020F0502020204030203" pitchFamily="34" charset="77"/>
              </a:rPr>
              <a:t>at Red Hat Films for all your support!</a:t>
            </a:r>
          </a:p>
          <a:p>
            <a:endParaRPr lang="en-US" dirty="0"/>
          </a:p>
        </p:txBody>
      </p:sp>
      <p:pic>
        <p:nvPicPr>
          <p:cNvPr id="18" name="Picture 17">
            <a:extLst>
              <a:ext uri="{FF2B5EF4-FFF2-40B4-BE49-F238E27FC236}">
                <a16:creationId xmlns:a16="http://schemas.microsoft.com/office/drawing/2014/main" xmlns="" id="{B1DAA5DD-870A-4248-ABFF-C9B7E67777D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35506" y="3001380"/>
            <a:ext cx="324000" cy="324000"/>
          </a:xfrm>
          <a:prstGeom prst="rect">
            <a:avLst/>
          </a:prstGeom>
        </p:spPr>
      </p:pic>
      <p:sp>
        <p:nvSpPr>
          <p:cNvPr id="25" name="TextBox 24">
            <a:extLst>
              <a:ext uri="{FF2B5EF4-FFF2-40B4-BE49-F238E27FC236}">
                <a16:creationId xmlns:a16="http://schemas.microsoft.com/office/drawing/2014/main" xmlns="" id="{D14F7463-22F0-4643-8514-388EFDA8640B}"/>
              </a:ext>
            </a:extLst>
          </p:cNvPr>
          <p:cNvSpPr txBox="1"/>
          <p:nvPr/>
        </p:nvSpPr>
        <p:spPr>
          <a:xfrm>
            <a:off x="3372100" y="1958380"/>
            <a:ext cx="6761481" cy="369332"/>
          </a:xfrm>
          <a:prstGeom prst="rect">
            <a:avLst/>
          </a:prstGeom>
          <a:noFill/>
        </p:spPr>
        <p:txBody>
          <a:bodyPr wrap="square" rtlCol="0">
            <a:spAutoFit/>
          </a:bodyPr>
          <a:lstStyle/>
          <a:p>
            <a:r>
              <a:rPr lang="en-AU" dirty="0">
                <a:solidFill>
                  <a:srgbClr val="371541"/>
                </a:solidFill>
                <a:latin typeface="Lato" panose="020F0502020204030203" pitchFamily="34" charset="77"/>
              </a:rPr>
              <a:t>For more information, good practice stories and resources visit</a:t>
            </a:r>
            <a:endParaRPr lang="en-US" dirty="0"/>
          </a:p>
        </p:txBody>
      </p:sp>
      <p:sp>
        <p:nvSpPr>
          <p:cNvPr id="26" name="TextBox 25">
            <a:extLst>
              <a:ext uri="{FF2B5EF4-FFF2-40B4-BE49-F238E27FC236}">
                <a16:creationId xmlns:a16="http://schemas.microsoft.com/office/drawing/2014/main" xmlns="" id="{00DADF1A-920F-5448-948D-D1C040E1DC98}"/>
              </a:ext>
            </a:extLst>
          </p:cNvPr>
          <p:cNvSpPr txBox="1"/>
          <p:nvPr/>
        </p:nvSpPr>
        <p:spPr>
          <a:xfrm>
            <a:off x="3372100" y="1238380"/>
            <a:ext cx="3680816" cy="369332"/>
          </a:xfrm>
          <a:prstGeom prst="rect">
            <a:avLst/>
          </a:prstGeom>
          <a:noFill/>
        </p:spPr>
        <p:txBody>
          <a:bodyPr wrap="none" rtlCol="0">
            <a:spAutoFit/>
          </a:bodyPr>
          <a:lstStyle/>
          <a:p>
            <a:r>
              <a:rPr lang="en-US" dirty="0">
                <a:latin typeface="Lato" panose="020F0502020204030203" pitchFamily="34" charset="77"/>
              </a:rPr>
              <a:t>Thank you for participating today. </a:t>
            </a:r>
          </a:p>
        </p:txBody>
      </p:sp>
    </p:spTree>
    <p:extLst>
      <p:ext uri="{BB962C8B-B14F-4D97-AF65-F5344CB8AC3E}">
        <p14:creationId xmlns:p14="http://schemas.microsoft.com/office/powerpoint/2010/main" val="6531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E5829CA-E9D3-744E-823D-10E27CEDAFF9}"/>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sp>
        <p:nvSpPr>
          <p:cNvPr id="14" name="Title 1"/>
          <p:cNvSpPr txBox="1">
            <a:spLocks noGrp="1"/>
          </p:cNvSpPr>
          <p:nvPr>
            <p:ph type="title" idx="4294967295"/>
          </p:nvPr>
        </p:nvSpPr>
        <p:spPr>
          <a:xfrm>
            <a:off x="1800000" y="540000"/>
            <a:ext cx="7239000" cy="45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0" i="0" u="none" strike="noStrike" kern="1200" cap="none" spc="0" normalizeH="0" baseline="0" noProof="0" dirty="0">
                <a:ln>
                  <a:noFill/>
                </a:ln>
                <a:solidFill>
                  <a:srgbClr val="9C3C44"/>
                </a:solidFill>
                <a:effectLst/>
                <a:uLnTx/>
                <a:uFillTx/>
                <a:latin typeface="Lato" panose="020F0502020204030203" pitchFamily="34" charset="77"/>
                <a:ea typeface="+mj-ea"/>
                <a:cs typeface="+mj-cs"/>
              </a:rPr>
              <a:t>Poll 2</a:t>
            </a:r>
          </a:p>
        </p:txBody>
      </p:sp>
      <p:sp>
        <p:nvSpPr>
          <p:cNvPr id="15" name="Content Placeholder 2"/>
          <p:cNvSpPr txBox="1">
            <a:spLocks/>
          </p:cNvSpPr>
          <p:nvPr/>
        </p:nvSpPr>
        <p:spPr>
          <a:xfrm>
            <a:off x="1800000" y="1260001"/>
            <a:ext cx="9735545" cy="45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Font typeface="Arial" panose="020B0604020202020204" pitchFamily="34" charset="0"/>
              <a:buNone/>
            </a:pPr>
            <a:r>
              <a:rPr lang="en-AU" sz="1800" dirty="0">
                <a:solidFill>
                  <a:srgbClr val="42244C"/>
                </a:solidFill>
                <a:latin typeface="Lato" panose="020F0502020204030203" pitchFamily="34" charset="0"/>
                <a:ea typeface="Lato" panose="020F0502020204030203" pitchFamily="34" charset="0"/>
                <a:cs typeface="Lato" panose="020F0502020204030203" pitchFamily="34" charset="0"/>
              </a:rPr>
              <a:t>What type of service are you?</a:t>
            </a:r>
          </a:p>
          <a:p>
            <a:pPr marL="0" indent="0">
              <a:lnSpc>
                <a:spcPts val="2800"/>
              </a:lnSpc>
              <a:buFont typeface="Arial" panose="020B0604020202020204" pitchFamily="34" charset="0"/>
              <a:buNone/>
            </a:pPr>
            <a:endParaRPr lang="en-AU" sz="1800" dirty="0">
              <a:solidFill>
                <a:srgbClr val="371541"/>
              </a:solidFill>
              <a:latin typeface="Lato" panose="020F0502020204030203" pitchFamily="34" charset="77"/>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p:txBody>
      </p:sp>
    </p:spTree>
    <p:extLst>
      <p:ext uri="{BB962C8B-B14F-4D97-AF65-F5344CB8AC3E}">
        <p14:creationId xmlns:p14="http://schemas.microsoft.com/office/powerpoint/2010/main" val="2097121354"/>
      </p:ext>
    </p:extLst>
  </p:cSld>
  <p:clrMapOvr>
    <a:masterClrMapping/>
  </p:clrMapOvr>
  <mc:AlternateContent xmlns:mc="http://schemas.openxmlformats.org/markup-compatibility/2006" xmlns:p14="http://schemas.microsoft.com/office/powerpoint/2010/main">
    <mc:Choice Requires="p14">
      <p:transition spd="slow" p14:dur="2000" advTm="32952"/>
    </mc:Choice>
    <mc:Fallback xmlns="">
      <p:transition spd="slow" advTm="3295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E5829CA-E9D3-744E-823D-10E27CEDAFF9}"/>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sp>
        <p:nvSpPr>
          <p:cNvPr id="14" name="Title 1"/>
          <p:cNvSpPr txBox="1">
            <a:spLocks noGrp="1"/>
          </p:cNvSpPr>
          <p:nvPr>
            <p:ph type="title" idx="4294967295"/>
          </p:nvPr>
        </p:nvSpPr>
        <p:spPr>
          <a:xfrm>
            <a:off x="1800000" y="540000"/>
            <a:ext cx="7239000" cy="45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0" i="0" u="none" strike="noStrike" kern="1200" cap="none" spc="0" normalizeH="0" baseline="0" noProof="0" dirty="0">
                <a:ln>
                  <a:noFill/>
                </a:ln>
                <a:solidFill>
                  <a:srgbClr val="9C3C44"/>
                </a:solidFill>
                <a:effectLst/>
                <a:uLnTx/>
                <a:uFillTx/>
                <a:latin typeface="Lato" panose="020F0502020204030203" pitchFamily="34" charset="77"/>
                <a:ea typeface="+mj-ea"/>
                <a:cs typeface="+mj-cs"/>
              </a:rPr>
              <a:t>Poll 3</a:t>
            </a:r>
          </a:p>
        </p:txBody>
      </p:sp>
      <p:sp>
        <p:nvSpPr>
          <p:cNvPr id="15" name="Content Placeholder 2"/>
          <p:cNvSpPr txBox="1">
            <a:spLocks/>
          </p:cNvSpPr>
          <p:nvPr/>
        </p:nvSpPr>
        <p:spPr>
          <a:xfrm>
            <a:off x="1800000" y="1260000"/>
            <a:ext cx="9735545" cy="4572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Font typeface="Arial" panose="020B0604020202020204" pitchFamily="34" charset="0"/>
              <a:buNone/>
            </a:pPr>
            <a:r>
              <a:rPr lang="en-AU" sz="1800" dirty="0">
                <a:solidFill>
                  <a:srgbClr val="42244C"/>
                </a:solidFill>
                <a:latin typeface="Lato" panose="020F0502020204030203" pitchFamily="34" charset="0"/>
                <a:ea typeface="Lato" panose="020F0502020204030203" pitchFamily="34" charset="0"/>
                <a:cs typeface="Lato" panose="020F0502020204030203" pitchFamily="34" charset="0"/>
              </a:rPr>
              <a:t>Does your organisation provide aged care services to rural, regional or remote communities?</a:t>
            </a:r>
          </a:p>
          <a:p>
            <a:pPr marL="0" indent="0">
              <a:lnSpc>
                <a:spcPts val="2800"/>
              </a:lnSpc>
              <a:buFont typeface="Arial" panose="020B0604020202020204" pitchFamily="34" charset="0"/>
              <a:buNone/>
            </a:pPr>
            <a:endParaRPr lang="en-AU" sz="1800" dirty="0">
              <a:solidFill>
                <a:srgbClr val="42244C"/>
              </a:solidFill>
              <a:latin typeface="Lato" panose="020F0502020204030203" pitchFamily="34" charset="0"/>
              <a:ea typeface="Lato" panose="020F0502020204030203" pitchFamily="34" charset="0"/>
              <a:cs typeface="Lato" panose="020F0502020204030203" pitchFamily="34" charset="0"/>
            </a:endParaRPr>
          </a:p>
          <a:p>
            <a:pPr marL="0" indent="0">
              <a:lnSpc>
                <a:spcPts val="2800"/>
              </a:lnSpc>
              <a:buFont typeface="Arial" panose="020B0604020202020204" pitchFamily="34" charset="0"/>
              <a:buNone/>
            </a:pPr>
            <a:endParaRPr lang="en-AU" sz="1800" dirty="0">
              <a:solidFill>
                <a:srgbClr val="371541"/>
              </a:solidFill>
              <a:latin typeface="Lato" panose="020F0502020204030203" pitchFamily="34" charset="77"/>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p:txBody>
      </p:sp>
    </p:spTree>
    <p:extLst>
      <p:ext uri="{BB962C8B-B14F-4D97-AF65-F5344CB8AC3E}">
        <p14:creationId xmlns:p14="http://schemas.microsoft.com/office/powerpoint/2010/main" val="690197110"/>
      </p:ext>
    </p:extLst>
  </p:cSld>
  <p:clrMapOvr>
    <a:masterClrMapping/>
  </p:clrMapOvr>
  <mc:AlternateContent xmlns:mc="http://schemas.openxmlformats.org/markup-compatibility/2006" xmlns:p14="http://schemas.microsoft.com/office/powerpoint/2010/main">
    <mc:Choice Requires="p14">
      <p:transition spd="slow" p14:dur="2000" advTm="32952"/>
    </mc:Choice>
    <mc:Fallback xmlns="">
      <p:transition spd="slow" advTm="329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E5829CA-E9D3-744E-823D-10E27CEDAFF9}"/>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9939"/>
            <a:ext cx="12192000" cy="6858000"/>
          </a:xfrm>
          <a:prstGeom prst="rect">
            <a:avLst/>
          </a:prstGeom>
        </p:spPr>
      </p:pic>
      <p:sp>
        <p:nvSpPr>
          <p:cNvPr id="14" name="Title 1"/>
          <p:cNvSpPr txBox="1">
            <a:spLocks noGrp="1"/>
          </p:cNvSpPr>
          <p:nvPr>
            <p:ph type="title" idx="4294967295"/>
          </p:nvPr>
        </p:nvSpPr>
        <p:spPr>
          <a:xfrm>
            <a:off x="1800000" y="264206"/>
            <a:ext cx="7239000" cy="45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0" i="0" u="none" strike="noStrike" kern="1200" cap="none" spc="0" normalizeH="0" baseline="0" noProof="0" dirty="0">
                <a:ln>
                  <a:noFill/>
                </a:ln>
                <a:solidFill>
                  <a:srgbClr val="9C3C44"/>
                </a:solidFill>
                <a:effectLst/>
                <a:uLnTx/>
                <a:uFillTx/>
                <a:latin typeface="Lato" panose="020F0502020204030203" pitchFamily="34" charset="77"/>
                <a:ea typeface="+mj-ea"/>
                <a:cs typeface="+mj-cs"/>
              </a:rPr>
              <a:t>Quick</a:t>
            </a:r>
            <a:r>
              <a:rPr kumimoji="0" lang="en-AU" sz="3200" b="0" i="0" u="none" strike="noStrike" kern="1200" cap="none" spc="0" normalizeH="0" noProof="0" dirty="0">
                <a:ln>
                  <a:noFill/>
                </a:ln>
                <a:solidFill>
                  <a:srgbClr val="9C3C44"/>
                </a:solidFill>
                <a:effectLst/>
                <a:uLnTx/>
                <a:uFillTx/>
                <a:latin typeface="Lato" panose="020F0502020204030203" pitchFamily="34" charset="77"/>
                <a:ea typeface="+mj-ea"/>
                <a:cs typeface="+mj-cs"/>
              </a:rPr>
              <a:t> Stats</a:t>
            </a:r>
            <a:endParaRPr kumimoji="0" lang="en-AU" sz="3200" b="0" i="0" u="none" strike="noStrike" kern="1200" cap="none" spc="0" normalizeH="0" baseline="0" noProof="0" dirty="0">
              <a:ln>
                <a:noFill/>
              </a:ln>
              <a:solidFill>
                <a:srgbClr val="9C3C44"/>
              </a:solidFill>
              <a:effectLst/>
              <a:uLnTx/>
              <a:uFillTx/>
              <a:latin typeface="Lato" panose="020F0502020204030203" pitchFamily="34" charset="77"/>
              <a:ea typeface="+mj-ea"/>
              <a:cs typeface="+mj-cs"/>
            </a:endParaRPr>
          </a:p>
        </p:txBody>
      </p:sp>
      <p:sp>
        <p:nvSpPr>
          <p:cNvPr id="15" name="Content Placeholder 2"/>
          <p:cNvSpPr txBox="1">
            <a:spLocks/>
          </p:cNvSpPr>
          <p:nvPr/>
        </p:nvSpPr>
        <p:spPr>
          <a:xfrm>
            <a:off x="1800000" y="1260000"/>
            <a:ext cx="9735545" cy="4572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Font typeface="Arial" panose="020B0604020202020204" pitchFamily="34" charset="0"/>
              <a:buNone/>
            </a:pPr>
            <a:endParaRPr lang="en-AU" sz="1800" dirty="0">
              <a:solidFill>
                <a:srgbClr val="371541"/>
              </a:solidFill>
              <a:latin typeface="Lato" panose="020F0502020204030203" pitchFamily="34" charset="77"/>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a:p>
            <a:pPr marL="0" indent="0">
              <a:lnSpc>
                <a:spcPct val="150000"/>
              </a:lnSpc>
              <a:buFont typeface="Arial" panose="020B0604020202020204" pitchFamily="34" charset="0"/>
              <a:buNone/>
            </a:pPr>
            <a:endParaRPr lang="en-AU" sz="2200" dirty="0">
              <a:solidFill>
                <a:srgbClr val="371541"/>
              </a:solidFill>
            </a:endParaRPr>
          </a:p>
        </p:txBody>
      </p:sp>
      <p:sp>
        <p:nvSpPr>
          <p:cNvPr id="2" name="Rectangle 1"/>
          <p:cNvSpPr/>
          <p:nvPr/>
        </p:nvSpPr>
        <p:spPr>
          <a:xfrm>
            <a:off x="1847745" y="975673"/>
            <a:ext cx="9687799" cy="5310556"/>
          </a:xfrm>
          <a:prstGeom prst="rect">
            <a:avLst/>
          </a:prstGeom>
        </p:spPr>
        <p:txBody>
          <a:bodyPr wrap="square">
            <a:spAutoFit/>
          </a:bodyPr>
          <a:lstStyle/>
          <a:p>
            <a:pPr marL="285750" lvl="3" indent="-285750">
              <a:lnSpc>
                <a:spcPts val="2600"/>
              </a:lnSpc>
              <a:spcBef>
                <a:spcPts val="1200"/>
              </a:spcBef>
              <a:buFont typeface="Arial" panose="020B0604020202020204" pitchFamily="34" charset="0"/>
              <a:buChar char="•"/>
            </a:pP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There are over </a:t>
            </a:r>
            <a:r>
              <a:rPr lang="en-AU" sz="2000" b="1" dirty="0">
                <a:solidFill>
                  <a:srgbClr val="42244C"/>
                </a:solidFill>
                <a:latin typeface="Lato" panose="020F0502020204030203" pitchFamily="34" charset="0"/>
                <a:ea typeface="Lato" panose="020F0502020204030203" pitchFamily="34" charset="0"/>
                <a:cs typeface="Lato" panose="020F0502020204030203" pitchFamily="34" charset="0"/>
              </a:rPr>
              <a:t>420 </a:t>
            </a: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languages spoken in Australia including </a:t>
            </a:r>
            <a:r>
              <a:rPr lang="en-AU" sz="2000" b="1" dirty="0">
                <a:solidFill>
                  <a:srgbClr val="42244C"/>
                </a:solidFill>
                <a:latin typeface="Lato" panose="020F0502020204030203" pitchFamily="34" charset="0"/>
                <a:ea typeface="Lato" panose="020F0502020204030203" pitchFamily="34" charset="0"/>
                <a:cs typeface="Lato" panose="020F0502020204030203" pitchFamily="34" charset="0"/>
              </a:rPr>
              <a:t>183</a:t>
            </a: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 Indigenous languages. (Source: SBS)</a:t>
            </a:r>
          </a:p>
          <a:p>
            <a:pPr marL="285750" lvl="3" indent="-285750">
              <a:lnSpc>
                <a:spcPts val="2600"/>
              </a:lnSpc>
              <a:spcBef>
                <a:spcPts val="1200"/>
              </a:spcBef>
              <a:buFont typeface="Arial" panose="020B0604020202020204" pitchFamily="34" charset="0"/>
              <a:buChar char="•"/>
            </a:pP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The top 5 languages used at home, other than English, are </a:t>
            </a:r>
            <a:r>
              <a:rPr lang="en-AU" sz="2000" b="1" dirty="0">
                <a:solidFill>
                  <a:srgbClr val="42244C"/>
                </a:solidFill>
                <a:latin typeface="Lato" panose="020F0502020204030203" pitchFamily="34" charset="0"/>
                <a:ea typeface="Lato" panose="020F0502020204030203" pitchFamily="34" charset="0"/>
                <a:cs typeface="Lato" panose="020F0502020204030203" pitchFamily="34" charset="0"/>
              </a:rPr>
              <a:t>Mandarin, Arabic, Vietnamese, Cantonese and Punjabi. </a:t>
            </a: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(Source: Census 2021)</a:t>
            </a:r>
          </a:p>
          <a:p>
            <a:pPr marL="285750" lvl="3" indent="-285750">
              <a:lnSpc>
                <a:spcPts val="2600"/>
              </a:lnSpc>
              <a:spcBef>
                <a:spcPts val="1200"/>
              </a:spcBef>
              <a:buFont typeface="Arial" panose="020B0604020202020204" pitchFamily="34" charset="0"/>
              <a:buChar char="•"/>
            </a:pP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Around </a:t>
            </a:r>
            <a:r>
              <a:rPr lang="en-AU" sz="2000" b="1" dirty="0">
                <a:solidFill>
                  <a:srgbClr val="42244C"/>
                </a:solidFill>
                <a:latin typeface="Lato" panose="020F0502020204030203" pitchFamily="34" charset="0"/>
                <a:ea typeface="Lato" panose="020F0502020204030203" pitchFamily="34" charset="0"/>
                <a:cs typeface="Lato" panose="020F0502020204030203" pitchFamily="34" charset="0"/>
              </a:rPr>
              <a:t>37%</a:t>
            </a: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 of people over 65 years were born overseas. (Source: Census 2021)</a:t>
            </a:r>
          </a:p>
          <a:p>
            <a:pPr marL="285750" lvl="3" indent="-285750">
              <a:lnSpc>
                <a:spcPts val="2600"/>
              </a:lnSpc>
              <a:spcBef>
                <a:spcPts val="1200"/>
              </a:spcBef>
              <a:buFont typeface="Arial" panose="020B0604020202020204" pitchFamily="34" charset="0"/>
              <a:buChar char="•"/>
            </a:pP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The 2021 Census data collected information from more than </a:t>
            </a:r>
            <a:r>
              <a:rPr lang="en-AU" sz="2000" b="1" dirty="0">
                <a:solidFill>
                  <a:srgbClr val="42244C"/>
                </a:solidFill>
                <a:latin typeface="Lato" panose="020F0502020204030203" pitchFamily="34" charset="0"/>
                <a:ea typeface="Lato" panose="020F0502020204030203" pitchFamily="34" charset="0"/>
                <a:cs typeface="Lato" panose="020F0502020204030203" pitchFamily="34" charset="0"/>
              </a:rPr>
              <a:t>120</a:t>
            </a: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 religions and faiths.</a:t>
            </a:r>
          </a:p>
          <a:p>
            <a:pPr marL="285750" lvl="3" indent="-285750">
              <a:lnSpc>
                <a:spcPts val="2600"/>
              </a:lnSpc>
              <a:spcBef>
                <a:spcPts val="1200"/>
              </a:spcBef>
              <a:buFont typeface="Arial" panose="020B0604020202020204" pitchFamily="34" charset="0"/>
              <a:buChar char="•"/>
            </a:pP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In Department of Health and Ageing data from 2020 around </a:t>
            </a:r>
            <a:r>
              <a:rPr lang="en-AU" sz="2000" b="1" dirty="0">
                <a:solidFill>
                  <a:srgbClr val="42244C"/>
                </a:solidFill>
                <a:latin typeface="Lato" panose="020F0502020204030203" pitchFamily="34" charset="0"/>
                <a:ea typeface="Lato" panose="020F0502020204030203" pitchFamily="34" charset="0"/>
                <a:cs typeface="Lato" panose="020F0502020204030203" pitchFamily="34" charset="0"/>
              </a:rPr>
              <a:t>28% </a:t>
            </a: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of people using home care and </a:t>
            </a:r>
            <a:b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br>
            <a:r>
              <a:rPr lang="en-AU" sz="2000" b="1" dirty="0">
                <a:solidFill>
                  <a:srgbClr val="42244C"/>
                </a:solidFill>
                <a:latin typeface="Lato" panose="020F0502020204030203" pitchFamily="34" charset="0"/>
                <a:ea typeface="Lato" panose="020F0502020204030203" pitchFamily="34" charset="0"/>
                <a:cs typeface="Lato" panose="020F0502020204030203" pitchFamily="34" charset="0"/>
              </a:rPr>
              <a:t>20%</a:t>
            </a: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 of people using permanent residential and respite care were from a CALD background (in this case Department of Health define CALD as people who were born overseas in countries other than UK, Ireland, NZ, Canada, South Africa and USA).</a:t>
            </a:r>
          </a:p>
          <a:p>
            <a:pPr marL="285750" lvl="3" indent="-285750">
              <a:lnSpc>
                <a:spcPts val="2600"/>
              </a:lnSpc>
              <a:spcBef>
                <a:spcPts val="1200"/>
              </a:spcBef>
              <a:buFont typeface="Arial" panose="020B0604020202020204" pitchFamily="34" charset="0"/>
              <a:buChar char="•"/>
            </a:pP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There is also a culturally diverse aged care workforce. </a:t>
            </a:r>
            <a:r>
              <a:rPr lang="en-AU" sz="2000" b="1" dirty="0">
                <a:solidFill>
                  <a:srgbClr val="42244C"/>
                </a:solidFill>
                <a:latin typeface="Lato" panose="020F0502020204030203" pitchFamily="34" charset="0"/>
                <a:ea typeface="Lato" panose="020F0502020204030203" pitchFamily="34" charset="0"/>
                <a:cs typeface="Lato" panose="020F0502020204030203" pitchFamily="34" charset="0"/>
              </a:rPr>
              <a:t>21%</a:t>
            </a: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 of the total direct care workforce identify as being from a CALD background. (Source: Department of Health, 2020, Aged Care Workforce Census)</a:t>
            </a:r>
          </a:p>
          <a:p>
            <a:pPr marL="285750" lvl="3" indent="-285750">
              <a:lnSpc>
                <a:spcPts val="2600"/>
              </a:lnSpc>
              <a:spcBef>
                <a:spcPts val="1200"/>
              </a:spcBef>
              <a:buFont typeface="Arial" panose="020B0604020202020204" pitchFamily="34" charset="0"/>
              <a:buChar char="•"/>
            </a:pP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Personal Care Workers account for </a:t>
            </a:r>
            <a:r>
              <a:rPr lang="en-AU" sz="2000" b="1" dirty="0">
                <a:solidFill>
                  <a:srgbClr val="42244C"/>
                </a:solidFill>
                <a:latin typeface="Lato" panose="020F0502020204030203" pitchFamily="34" charset="0"/>
                <a:ea typeface="Lato" panose="020F0502020204030203" pitchFamily="34" charset="0"/>
                <a:cs typeface="Lato" panose="020F0502020204030203" pitchFamily="34" charset="0"/>
              </a:rPr>
              <a:t>91%</a:t>
            </a: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 of all CALD direct care workers. </a:t>
            </a:r>
            <a:b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br>
            <a:r>
              <a:rPr lang="en-AU" sz="1600" dirty="0">
                <a:solidFill>
                  <a:srgbClr val="42244C"/>
                </a:solidFill>
                <a:latin typeface="Lato" panose="020F0502020204030203" pitchFamily="34" charset="0"/>
                <a:ea typeface="Lato" panose="020F0502020204030203" pitchFamily="34" charset="0"/>
                <a:cs typeface="Lato" panose="020F0502020204030203" pitchFamily="34" charset="0"/>
              </a:rPr>
              <a:t>(Source: Department of Health, 2020, Aged Care Workforce Census)</a:t>
            </a:r>
          </a:p>
        </p:txBody>
      </p:sp>
    </p:spTree>
    <p:extLst>
      <p:ext uri="{BB962C8B-B14F-4D97-AF65-F5344CB8AC3E}">
        <p14:creationId xmlns:p14="http://schemas.microsoft.com/office/powerpoint/2010/main" val="1650080030"/>
      </p:ext>
    </p:extLst>
  </p:cSld>
  <p:clrMapOvr>
    <a:masterClrMapping/>
  </p:clrMapOvr>
  <mc:AlternateContent xmlns:mc="http://schemas.openxmlformats.org/markup-compatibility/2006" xmlns:p14="http://schemas.microsoft.com/office/powerpoint/2010/main">
    <mc:Choice Requires="p14">
      <p:transition spd="slow" p14:dur="2000" advTm="32952"/>
    </mc:Choice>
    <mc:Fallback xmlns="">
      <p:transition spd="slow" advTm="329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CF6A2BF-4BAC-D849-B035-D2943C2DAD3C}"/>
              </a:ext>
            </a:extLst>
          </p:cNvPr>
          <p:cNvPicPr>
            <a:picLocks noChangeAspect="1"/>
          </p:cNvPicPr>
          <p:nvPr/>
        </p:nvPicPr>
        <p:blipFill rotWithShape="1">
          <a:blip r:embed="rId3">
            <a:extLst>
              <a:ext uri="{28A0092B-C50C-407E-A947-70E740481C1C}">
                <a14:useLocalDpi xmlns:a14="http://schemas.microsoft.com/office/drawing/2010/main" val="0"/>
              </a:ext>
            </a:extLst>
          </a:blip>
          <a:srcRect l="2065" r="-2065"/>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224BF6A1-001F-AD4F-A8E9-1BFC9C2D275B}"/>
              </a:ext>
            </a:extLst>
          </p:cNvPr>
          <p:cNvSpPr txBox="1">
            <a:spLocks/>
          </p:cNvSpPr>
          <p:nvPr/>
        </p:nvSpPr>
        <p:spPr>
          <a:xfrm>
            <a:off x="5102300" y="504000"/>
            <a:ext cx="3482983"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200" dirty="0">
              <a:solidFill>
                <a:srgbClr val="9C3C44"/>
              </a:solidFill>
              <a:latin typeface="Lato" panose="020F0502020204030203" pitchFamily="34" charset="77"/>
            </a:endParaRPr>
          </a:p>
        </p:txBody>
      </p:sp>
      <p:sp>
        <p:nvSpPr>
          <p:cNvPr id="3" name="Title 2"/>
          <p:cNvSpPr>
            <a:spLocks noGrp="1"/>
          </p:cNvSpPr>
          <p:nvPr>
            <p:ph type="title"/>
          </p:nvPr>
        </p:nvSpPr>
        <p:spPr>
          <a:xfrm>
            <a:off x="1800000" y="540000"/>
            <a:ext cx="9841138" cy="807537"/>
          </a:xfrm>
        </p:spPr>
        <p:txBody>
          <a:bodyPr anchor="t" anchorCtr="0">
            <a:noAutofit/>
          </a:bodyPr>
          <a:lstStyle/>
          <a:p>
            <a:r>
              <a:rPr lang="en-AU" sz="3200" dirty="0"/>
              <a:t>Lisa Tribuzio                       </a:t>
            </a:r>
          </a:p>
        </p:txBody>
      </p:sp>
      <p:sp>
        <p:nvSpPr>
          <p:cNvPr id="4" name="Content Placeholder 3"/>
          <p:cNvSpPr>
            <a:spLocks noGrp="1"/>
          </p:cNvSpPr>
          <p:nvPr>
            <p:ph sz="half" idx="1"/>
          </p:nvPr>
        </p:nvSpPr>
        <p:spPr>
          <a:xfrm>
            <a:off x="1800000" y="1440000"/>
            <a:ext cx="6560229" cy="4796421"/>
          </a:xfrm>
        </p:spPr>
        <p:txBody>
          <a:bodyPr>
            <a:noAutofit/>
          </a:bodyPr>
          <a:lstStyle/>
          <a:p>
            <a:pPr marL="0" indent="0">
              <a:lnSpc>
                <a:spcPts val="2400"/>
              </a:lnSpc>
              <a:buNone/>
            </a:pPr>
            <a:r>
              <a:rPr lang="en-AU" sz="1800" dirty="0">
                <a:solidFill>
                  <a:srgbClr val="371541"/>
                </a:solidFill>
              </a:rPr>
              <a:t>Lisa Tribuzio has 22 years experience in a range of sectors including: </a:t>
            </a:r>
          </a:p>
          <a:p>
            <a:pPr marL="0" indent="0">
              <a:lnSpc>
                <a:spcPts val="2400"/>
              </a:lnSpc>
              <a:buNone/>
            </a:pPr>
            <a:r>
              <a:rPr lang="en-AU" sz="1800" dirty="0">
                <a:solidFill>
                  <a:srgbClr val="371541"/>
                </a:solidFill>
              </a:rPr>
              <a:t>Assistant Director for Inclusion Strategies at the NDIA, Diversity Advisor for the Hume Whittlesea Primary Care Partnership working with aged care and disability providers, Projects Manager for the Victorian Arabic Social Services and researcher at the Institute for Citizenship and Globalisation at Deakin University. </a:t>
            </a:r>
          </a:p>
          <a:p>
            <a:pPr marL="0" indent="0">
              <a:lnSpc>
                <a:spcPts val="2400"/>
              </a:lnSpc>
              <a:buNone/>
            </a:pPr>
            <a:r>
              <a:rPr lang="en-AU" sz="1800" dirty="0">
                <a:solidFill>
                  <a:srgbClr val="371541"/>
                </a:solidFill>
              </a:rPr>
              <a:t>She has also undertaken cross-cultural research in Egypt for the Centre for Intercultural Dialogue in Cairo. </a:t>
            </a:r>
          </a:p>
          <a:p>
            <a:pPr marL="0" indent="0">
              <a:lnSpc>
                <a:spcPts val="2400"/>
              </a:lnSpc>
              <a:buNone/>
            </a:pPr>
            <a:r>
              <a:rPr lang="en-AU" sz="1800" dirty="0">
                <a:solidFill>
                  <a:srgbClr val="371541"/>
                </a:solidFill>
              </a:rPr>
              <a:t>Lisa is the founder of Lotus Consulting which aims to assist organisations in developing deep understandings of diverse perspectives and practices.</a:t>
            </a:r>
          </a:p>
          <a:p>
            <a:pPr marL="0" indent="0">
              <a:lnSpc>
                <a:spcPts val="2400"/>
              </a:lnSpc>
              <a:buNone/>
            </a:pPr>
            <a:endParaRPr lang="en-AU" sz="1800" dirty="0">
              <a:solidFill>
                <a:srgbClr val="371541"/>
              </a:solidFill>
            </a:endParaRPr>
          </a:p>
          <a:p>
            <a:pPr marL="0" indent="0">
              <a:lnSpc>
                <a:spcPts val="2400"/>
              </a:lnSpc>
              <a:buNone/>
            </a:pPr>
            <a:endParaRPr lang="en-AU" sz="1800" dirty="0">
              <a:solidFill>
                <a:srgbClr val="37154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86173" y="1768464"/>
            <a:ext cx="2096608" cy="2620760"/>
          </a:xfrm>
          <a:prstGeom prst="rect">
            <a:avLst/>
          </a:prstGeom>
          <a:ln w="38100">
            <a:solidFill>
              <a:srgbClr val="9C3C44"/>
            </a:solidFill>
          </a:ln>
        </p:spPr>
      </p:pic>
    </p:spTree>
    <p:extLst>
      <p:ext uri="{BB962C8B-B14F-4D97-AF65-F5344CB8AC3E}">
        <p14:creationId xmlns:p14="http://schemas.microsoft.com/office/powerpoint/2010/main" val="60917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A346EFD-F252-B640-A1E5-9EDEAD3C117A}"/>
              </a:ext>
            </a:extLst>
          </p:cNvPr>
          <p:cNvPicPr>
            <a:picLocks noChangeAspect="1"/>
          </p:cNvPicPr>
          <p:nvPr/>
        </p:nvPicPr>
        <p:blipFill rotWithShape="1">
          <a:blip r:embed="rId3">
            <a:extLst>
              <a:ext uri="{28A0092B-C50C-407E-A947-70E740481C1C}">
                <a14:useLocalDpi xmlns:a14="http://schemas.microsoft.com/office/drawing/2010/main" val="0"/>
              </a:ext>
            </a:extLst>
          </a:blip>
          <a:srcRect l="2067" r="-2067"/>
          <a:stretch/>
        </p:blipFill>
        <p:spPr>
          <a:xfrm>
            <a:off x="0" y="0"/>
            <a:ext cx="12192000" cy="6858000"/>
          </a:xfrm>
          <a:prstGeom prst="rect">
            <a:avLst/>
          </a:prstGeom>
        </p:spPr>
      </p:pic>
      <p:sp>
        <p:nvSpPr>
          <p:cNvPr id="5" name="Title 1"/>
          <p:cNvSpPr txBox="1">
            <a:spLocks/>
          </p:cNvSpPr>
          <p:nvPr/>
        </p:nvSpPr>
        <p:spPr>
          <a:xfrm>
            <a:off x="2362954" y="1401481"/>
            <a:ext cx="9144000" cy="3252000"/>
          </a:xfrm>
          <a:prstGeom prst="rect">
            <a:avLst/>
          </a:prstGeom>
        </p:spPr>
        <p:txBody>
          <a:bodyPr>
            <a:noAutofit/>
          </a:bodyPr>
          <a:lstStyle>
            <a:lvl1pPr algn="l" rtl="0" fontAlgn="base">
              <a:spcBef>
                <a:spcPct val="0"/>
              </a:spcBef>
              <a:spcAft>
                <a:spcPct val="0"/>
              </a:spcAft>
              <a:defRPr sz="2400">
                <a:solidFill>
                  <a:srgbClr val="FF7F00"/>
                </a:solidFill>
                <a:latin typeface="+mj-lt"/>
                <a:ea typeface="+mj-ea"/>
                <a:cs typeface="+mj-cs"/>
              </a:defRPr>
            </a:lvl1pPr>
            <a:lvl2pPr algn="l" rtl="0" fontAlgn="base">
              <a:spcBef>
                <a:spcPct val="0"/>
              </a:spcBef>
              <a:spcAft>
                <a:spcPct val="0"/>
              </a:spcAft>
              <a:defRPr sz="2400">
                <a:solidFill>
                  <a:srgbClr val="FF7F00"/>
                </a:solidFill>
                <a:latin typeface="Verdana" charset="0"/>
              </a:defRPr>
            </a:lvl2pPr>
            <a:lvl3pPr algn="l" rtl="0" fontAlgn="base">
              <a:spcBef>
                <a:spcPct val="0"/>
              </a:spcBef>
              <a:spcAft>
                <a:spcPct val="0"/>
              </a:spcAft>
              <a:defRPr sz="2400">
                <a:solidFill>
                  <a:srgbClr val="FF7F00"/>
                </a:solidFill>
                <a:latin typeface="Verdana" charset="0"/>
              </a:defRPr>
            </a:lvl3pPr>
            <a:lvl4pPr algn="l" rtl="0" fontAlgn="base">
              <a:spcBef>
                <a:spcPct val="0"/>
              </a:spcBef>
              <a:spcAft>
                <a:spcPct val="0"/>
              </a:spcAft>
              <a:defRPr sz="2400">
                <a:solidFill>
                  <a:srgbClr val="FF7F00"/>
                </a:solidFill>
                <a:latin typeface="Verdana" charset="0"/>
              </a:defRPr>
            </a:lvl4pPr>
            <a:lvl5pPr algn="l" rtl="0" fontAlgn="base">
              <a:spcBef>
                <a:spcPct val="0"/>
              </a:spcBef>
              <a:spcAft>
                <a:spcPct val="0"/>
              </a:spcAft>
              <a:defRPr sz="2400">
                <a:solidFill>
                  <a:srgbClr val="FF7F00"/>
                </a:solidFill>
                <a:latin typeface="Verdana" charset="0"/>
              </a:defRPr>
            </a:lvl5pPr>
            <a:lvl6pPr marL="457200" algn="l" rtl="0" fontAlgn="base">
              <a:spcBef>
                <a:spcPct val="0"/>
              </a:spcBef>
              <a:spcAft>
                <a:spcPct val="0"/>
              </a:spcAft>
              <a:defRPr sz="2400">
                <a:solidFill>
                  <a:srgbClr val="FF7F00"/>
                </a:solidFill>
                <a:latin typeface="Verdana" charset="0"/>
              </a:defRPr>
            </a:lvl6pPr>
            <a:lvl7pPr marL="914400" algn="l" rtl="0" fontAlgn="base">
              <a:spcBef>
                <a:spcPct val="0"/>
              </a:spcBef>
              <a:spcAft>
                <a:spcPct val="0"/>
              </a:spcAft>
              <a:defRPr sz="2400">
                <a:solidFill>
                  <a:srgbClr val="FF7F00"/>
                </a:solidFill>
                <a:latin typeface="Verdana" charset="0"/>
              </a:defRPr>
            </a:lvl7pPr>
            <a:lvl8pPr marL="1371600" algn="l" rtl="0" fontAlgn="base">
              <a:spcBef>
                <a:spcPct val="0"/>
              </a:spcBef>
              <a:spcAft>
                <a:spcPct val="0"/>
              </a:spcAft>
              <a:defRPr sz="2400">
                <a:solidFill>
                  <a:srgbClr val="FF7F00"/>
                </a:solidFill>
                <a:latin typeface="Verdana" charset="0"/>
              </a:defRPr>
            </a:lvl8pPr>
            <a:lvl9pPr marL="1828800" algn="l" rtl="0" fontAlgn="base">
              <a:spcBef>
                <a:spcPct val="0"/>
              </a:spcBef>
              <a:spcAft>
                <a:spcPct val="0"/>
              </a:spcAft>
              <a:defRPr sz="2400">
                <a:solidFill>
                  <a:srgbClr val="FF7F00"/>
                </a:solidFill>
                <a:latin typeface="Verdana" charset="0"/>
              </a:defRPr>
            </a:lvl9pPr>
          </a:lstStyle>
          <a:p>
            <a:endParaRPr lang="en-AU" sz="5400" dirty="0">
              <a:solidFill>
                <a:srgbClr val="9C3C44"/>
              </a:solidFill>
            </a:endParaRPr>
          </a:p>
        </p:txBody>
      </p:sp>
      <p:sp>
        <p:nvSpPr>
          <p:cNvPr id="4" name="Rectangle 3"/>
          <p:cNvSpPr/>
          <p:nvPr/>
        </p:nvSpPr>
        <p:spPr>
          <a:xfrm>
            <a:off x="2667221" y="2321368"/>
            <a:ext cx="10748210" cy="584775"/>
          </a:xfrm>
          <a:prstGeom prst="rect">
            <a:avLst/>
          </a:prstGeom>
        </p:spPr>
        <p:txBody>
          <a:bodyPr wrap="square">
            <a:spAutoFit/>
          </a:bodyPr>
          <a:lstStyle/>
          <a:p>
            <a:pPr lvl="0"/>
            <a:r>
              <a:rPr lang="en-AU" sz="3200" dirty="0">
                <a:solidFill>
                  <a:srgbClr val="9C3C44"/>
                </a:solidFill>
                <a:latin typeface="Lato" panose="020F0502020204030203" pitchFamily="34" charset="77"/>
              </a:rPr>
              <a:t>The Inclusive Service Standards for Beginners</a:t>
            </a:r>
            <a:endParaRPr lang="en-AU" sz="3200" dirty="0">
              <a:solidFill>
                <a:srgbClr val="F68100"/>
              </a:solidFill>
              <a:latin typeface="Lato" panose="020F0502020204030203" pitchFamily="34" charset="77"/>
            </a:endParaRPr>
          </a:p>
        </p:txBody>
      </p:sp>
    </p:spTree>
    <p:extLst>
      <p:ext uri="{BB962C8B-B14F-4D97-AF65-F5344CB8AC3E}">
        <p14:creationId xmlns:p14="http://schemas.microsoft.com/office/powerpoint/2010/main" val="3230178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CDA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DA theme" id="{76006BAB-16EC-7442-8CF7-0AC5E80BA96F}" vid="{745AB049-2124-8C47-B428-0638B40C61D3}"/>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CDA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DA theme" id="{76006BAB-16EC-7442-8CF7-0AC5E80BA96F}" vid="{745AB049-2124-8C47-B428-0638B40C61D3}"/>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Centre Presentaton Template" id="{3338B72F-839A-1541-8093-8C728A925D8F}" vid="{E0ACEBB8-1DFB-974C-9A09-FE2D97C544B2}"/>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Centre Presentaton Template" id="{3338B72F-839A-1541-8093-8C728A925D8F}" vid="{E0ACEBB8-1DFB-974C-9A09-FE2D97C544B2}"/>
    </a:ext>
  </a:extLst>
</a:theme>
</file>

<file path=ppt/theme/theme7.xml><?xml version="1.0" encoding="utf-8"?>
<a:theme xmlns:a="http://schemas.openxmlformats.org/drawingml/2006/main" name="Theme4x3">
  <a:themeElements>
    <a:clrScheme name="Uniting Colour Pallette">
      <a:dk1>
        <a:srgbClr val="000000"/>
      </a:dk1>
      <a:lt1>
        <a:srgbClr val="FFFFFF"/>
      </a:lt1>
      <a:dk2>
        <a:srgbClr val="A1D6CA"/>
      </a:dk2>
      <a:lt2>
        <a:srgbClr val="A20066"/>
      </a:lt2>
      <a:accent1>
        <a:srgbClr val="8BAAD4"/>
      </a:accent1>
      <a:accent2>
        <a:srgbClr val="121C42"/>
      </a:accent2>
      <a:accent3>
        <a:srgbClr val="505050"/>
      </a:accent3>
      <a:accent4>
        <a:srgbClr val="D14124"/>
      </a:accent4>
      <a:accent5>
        <a:srgbClr val="F9C3D4"/>
      </a:accent5>
      <a:accent6>
        <a:srgbClr val="FFD100"/>
      </a:accent6>
      <a:hlink>
        <a:srgbClr val="A20066"/>
      </a:hlink>
      <a:folHlink>
        <a:srgbClr val="969696"/>
      </a:folHlink>
    </a:clrScheme>
    <a:fontScheme name="Uniting">
      <a:majorFont>
        <a:latin typeface="FS Elliot Pro Heavy"/>
        <a:ea typeface=""/>
        <a:cs typeface=""/>
      </a:majorFont>
      <a:minorFont>
        <a:latin typeface="FS Ellio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45720" rtlCol="0">
        <a:spAutoFit/>
      </a:bodyPr>
      <a:lstStyle>
        <a:defPPr>
          <a:defRPr sz="1600" dirty="0" err="1" smtClean="0"/>
        </a:defPPr>
      </a:lstStyle>
    </a:txDef>
  </a:objectDefaults>
  <a:extraClrSchemeLst/>
  <a:extLst>
    <a:ext uri="{05A4C25C-085E-4340-85A3-A5531E510DB2}">
      <thm15:themeFamily xmlns:thm15="http://schemas.microsoft.com/office/thememl/2012/main" name="AccNEW_Template4x3_Standard_Arial_Jan 2020.pptx" id="{64DDCA32-7583-4B02-8C15-91A4A29B5759}" vid="{CE8640C6-5E0B-4DFC-A61D-118A05DDD046}"/>
    </a:ext>
  </a:extLst>
</a:theme>
</file>

<file path=docProps/app.xml><?xml version="1.0" encoding="utf-8"?>
<Properties xmlns="http://schemas.openxmlformats.org/officeDocument/2006/extended-properties" xmlns:vt="http://schemas.openxmlformats.org/officeDocument/2006/docPropsVTypes">
  <Template/>
  <TotalTime>12587</TotalTime>
  <Words>2264</Words>
  <Application>Microsoft Office PowerPoint</Application>
  <PresentationFormat>Widescreen</PresentationFormat>
  <Paragraphs>436</Paragraphs>
  <Slides>40</Slides>
  <Notes>30</Notes>
  <HiddenSlides>0</HiddenSlides>
  <MMClips>0</MMClips>
  <ScaleCrop>false</ScaleCrop>
  <HeadingPairs>
    <vt:vector size="6" baseType="variant">
      <vt:variant>
        <vt:lpstr>Fonts Used</vt:lpstr>
      </vt:variant>
      <vt:variant>
        <vt:i4>18</vt:i4>
      </vt:variant>
      <vt:variant>
        <vt:lpstr>Theme</vt:lpstr>
      </vt:variant>
      <vt:variant>
        <vt:i4>10</vt:i4>
      </vt:variant>
      <vt:variant>
        <vt:lpstr>Slide Titles</vt:lpstr>
      </vt:variant>
      <vt:variant>
        <vt:i4>40</vt:i4>
      </vt:variant>
    </vt:vector>
  </HeadingPairs>
  <TitlesOfParts>
    <vt:vector size="68" baseType="lpstr">
      <vt:lpstr>MS PGothic</vt:lpstr>
      <vt:lpstr>MS PGothic</vt:lpstr>
      <vt:lpstr>Arial</vt:lpstr>
      <vt:lpstr>Arial</vt:lpstr>
      <vt:lpstr>Calibri</vt:lpstr>
      <vt:lpstr>Calibri Light</vt:lpstr>
      <vt:lpstr>FS Elliot Pro</vt:lpstr>
      <vt:lpstr>FS Elliot Pro Heavy</vt:lpstr>
      <vt:lpstr>Gadugi</vt:lpstr>
      <vt:lpstr>Graphik Semibold</vt:lpstr>
      <vt:lpstr>Helvetica Neue</vt:lpstr>
      <vt:lpstr>Lato</vt:lpstr>
      <vt:lpstr>Raleway</vt:lpstr>
      <vt:lpstr>Raleway Medium</vt:lpstr>
      <vt:lpstr>Raleway SemiBold</vt:lpstr>
      <vt:lpstr>Trebuchet MS</vt:lpstr>
      <vt:lpstr>Ubuntu</vt:lpstr>
      <vt:lpstr>Ubuntu Light</vt:lpstr>
      <vt:lpstr>Office Theme</vt:lpstr>
      <vt:lpstr>CCDA theme</vt:lpstr>
      <vt:lpstr>2_Office Theme</vt:lpstr>
      <vt:lpstr>1_CCDA theme</vt:lpstr>
      <vt:lpstr>3_Office Theme</vt:lpstr>
      <vt:lpstr>4_Office Theme</vt:lpstr>
      <vt:lpstr>Theme4x3</vt:lpstr>
      <vt:lpstr>2015-04 Powerpoint Template MASTER DRAFT 3</vt:lpstr>
      <vt:lpstr>16x9_SBSMedia_Master_Night_Sky</vt:lpstr>
      <vt:lpstr>1_Office Theme</vt:lpstr>
      <vt:lpstr>PowerPoint Presentation</vt:lpstr>
      <vt:lpstr>PowerPoint Presentation</vt:lpstr>
      <vt:lpstr>About us</vt:lpstr>
      <vt:lpstr>Poll 1</vt:lpstr>
      <vt:lpstr>Poll 2</vt:lpstr>
      <vt:lpstr>Poll 3</vt:lpstr>
      <vt:lpstr>Quick Stats</vt:lpstr>
      <vt:lpstr>Lisa Tribuzio                       </vt:lpstr>
      <vt:lpstr>PowerPoint Presentation</vt:lpstr>
      <vt:lpstr>PowerPoint Presentation</vt:lpstr>
      <vt:lpstr>PowerPoint Presentation</vt:lpstr>
      <vt:lpstr>PowerPoint Presentation</vt:lpstr>
      <vt:lpstr>PowerPoint Presentation</vt:lpstr>
      <vt:lpstr>PowerPoint Presentation</vt:lpstr>
      <vt:lpstr>Poll 4</vt:lpstr>
      <vt:lpstr>Diversity characteristics</vt:lpstr>
      <vt:lpstr>People have overlapping identities and experiences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James Houstone                       </vt:lpstr>
      <vt:lpstr>Poll 5</vt:lpstr>
      <vt:lpstr>Poll 6</vt:lpstr>
      <vt:lpstr>Poll 7</vt:lpstr>
      <vt:lpstr>Poll 8</vt:lpstr>
      <vt:lpstr>Where to go for support</vt:lpstr>
      <vt:lpstr>Inclusive Service Standards and Resources </vt:lpstr>
      <vt:lpstr>Diversity Mentoring Program</vt:lpstr>
      <vt:lpstr>PowerPoint Presentation</vt:lpstr>
      <vt:lpstr>The Centre for Cultural Diversity in Ageing website</vt:lpstr>
      <vt:lpstr>Everybody has a story – free learning module</vt:lpstr>
      <vt:lpstr>Podcast</vt:lpstr>
      <vt:lpstr>Connecting older Australians to aged care services – better connecting with diverse audiences </vt:lpstr>
      <vt:lpstr>Partners in Culturally Appropriate Care program</vt:lpstr>
      <vt:lpstr>PowerPoint Presentation</vt:lpstr>
    </vt:vector>
  </TitlesOfParts>
  <Company>Benetas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Ljubica Petrov</dc:creator>
  <cp:lastModifiedBy>Lisa Tribuzio</cp:lastModifiedBy>
  <cp:revision>584</cp:revision>
  <cp:lastPrinted>2018-11-28T03:47:53Z</cp:lastPrinted>
  <dcterms:created xsi:type="dcterms:W3CDTF">2018-02-01T00:52:51Z</dcterms:created>
  <dcterms:modified xsi:type="dcterms:W3CDTF">2022-09-13T04:50:02Z</dcterms:modified>
</cp:coreProperties>
</file>